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7" r:id="rId3"/>
    <p:sldId id="263" r:id="rId4"/>
    <p:sldId id="284" r:id="rId5"/>
    <p:sldId id="264" r:id="rId6"/>
    <p:sldId id="294" r:id="rId7"/>
    <p:sldId id="291" r:id="rId8"/>
    <p:sldId id="283" r:id="rId9"/>
    <p:sldId id="267" r:id="rId10"/>
    <p:sldId id="285" r:id="rId11"/>
    <p:sldId id="266" r:id="rId12"/>
    <p:sldId id="286" r:id="rId13"/>
    <p:sldId id="293" r:id="rId14"/>
    <p:sldId id="268" r:id="rId15"/>
    <p:sldId id="287" r:id="rId16"/>
    <p:sldId id="281" r:id="rId17"/>
    <p:sldId id="295" r:id="rId18"/>
    <p:sldId id="296" r:id="rId19"/>
    <p:sldId id="270" r:id="rId20"/>
    <p:sldId id="272" r:id="rId21"/>
    <p:sldId id="273" r:id="rId22"/>
    <p:sldId id="277" r:id="rId23"/>
    <p:sldId id="289" r:id="rId24"/>
    <p:sldId id="290" r:id="rId25"/>
    <p:sldId id="278" r:id="rId26"/>
    <p:sldId id="279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3EC"/>
    <a:srgbClr val="61A8E9"/>
    <a:srgbClr val="DDDDDD"/>
    <a:srgbClr val="EAEAEA"/>
    <a:srgbClr val="0067CC"/>
    <a:srgbClr val="489BE6"/>
    <a:srgbClr val="6BAEE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88069" autoAdjust="0"/>
  </p:normalViewPr>
  <p:slideViewPr>
    <p:cSldViewPr>
      <p:cViewPr varScale="1">
        <p:scale>
          <a:sx n="90" d="100"/>
          <a:sy n="90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5BE46E3-F2CA-4B96-A4CA-6F388F98EE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43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fld id="{052DF57F-2BC8-4CE8-9643-C8D82A65AF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30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55D19A-C2E6-4A13-832B-3757C8E9AB13}" type="slidenum">
              <a:rPr lang="de-DE" altLang="de-DE" sz="1300" smtClean="0"/>
              <a:pPr/>
              <a:t>1</a:t>
            </a:fld>
            <a:endParaRPr lang="de-DE" altLang="de-DE" sz="13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b="1" smtClean="0"/>
              <a:t>Titelblatt der Präsentation. Die Dienststelle kann im Menü „Einfügen&gt;Datum und Uhrzeit&gt;Fußzeile“ geändert werden. </a:t>
            </a:r>
          </a:p>
        </p:txBody>
      </p:sp>
    </p:spTree>
    <p:extLst>
      <p:ext uri="{BB962C8B-B14F-4D97-AF65-F5344CB8AC3E}">
        <p14:creationId xmlns:p14="http://schemas.microsoft.com/office/powerpoint/2010/main" val="13250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3F47A4-A57B-4EB0-B319-304CD3F6739E}" type="slidenum">
              <a:rPr lang="de-DE" altLang="de-DE" sz="1300" smtClean="0"/>
              <a:pPr/>
              <a:t>5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16945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2108C2-A308-43E3-8873-8AF41AB2C005}" type="slidenum">
              <a:rPr lang="de-DE" altLang="de-DE" sz="1300" smtClean="0"/>
              <a:pPr/>
              <a:t>6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412454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12038D-CE50-4F99-9178-5DF8111400C8}" type="slidenum">
              <a:rPr lang="de-DE" altLang="de-DE" sz="1300" smtClean="0"/>
              <a:pPr/>
              <a:t>8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51209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61372-780C-412D-8C15-A370E4C77FA5}" type="slidenum">
              <a:rPr lang="de-DE" altLang="de-DE" sz="1300" smtClean="0"/>
              <a:pPr/>
              <a:t>11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370862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8FCF3-C97D-432B-ABED-FCA2D6BD6A87}" type="slidenum">
              <a:rPr lang="de-DE" altLang="de-DE" sz="1300" smtClean="0"/>
              <a:pPr/>
              <a:t>23</a:t>
            </a:fld>
            <a:endParaRPr lang="de-DE" altLang="de-DE" sz="1300" smtClean="0"/>
          </a:p>
        </p:txBody>
      </p:sp>
    </p:spTree>
    <p:extLst>
      <p:ext uri="{BB962C8B-B14F-4D97-AF65-F5344CB8AC3E}">
        <p14:creationId xmlns:p14="http://schemas.microsoft.com/office/powerpoint/2010/main" val="107467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0" y="6381750"/>
            <a:ext cx="9144000" cy="476250"/>
            <a:chOff x="0" y="4020"/>
            <a:chExt cx="5760" cy="300"/>
          </a:xfrm>
        </p:grpSpPr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0" y="4020"/>
              <a:ext cx="576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2184E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0" y="4247"/>
              <a:ext cx="5760" cy="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2184E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mtClean="0"/>
            </a:p>
          </p:txBody>
        </p:sp>
      </p:grpSp>
      <p:sp>
        <p:nvSpPr>
          <p:cNvPr id="8" name="Text Box 36"/>
          <p:cNvSpPr txBox="1">
            <a:spLocks noChangeArrowheads="1"/>
          </p:cNvSpPr>
          <p:nvPr userDrawn="1"/>
        </p:nvSpPr>
        <p:spPr bwMode="auto">
          <a:xfrm>
            <a:off x="0" y="1196975"/>
            <a:ext cx="9144000" cy="287338"/>
          </a:xfrm>
          <a:prstGeom prst="rect">
            <a:avLst/>
          </a:prstGeom>
          <a:solidFill>
            <a:srgbClr val="0061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200" b="1" smtClean="0">
                <a:solidFill>
                  <a:schemeClr val="bg1"/>
                </a:solidFill>
              </a:rPr>
              <a:t>bürgerorientiert </a:t>
            </a:r>
            <a:r>
              <a:rPr lang="de-DE" altLang="de-DE" sz="700" b="1" baseline="10000" smtClean="0">
                <a:solidFill>
                  <a:schemeClr val="bg1"/>
                </a:solidFill>
                <a:latin typeface="Wingdings" panose="05000000000000000000" pitchFamily="2" charset="2"/>
              </a:rPr>
              <a:t>l</a:t>
            </a:r>
            <a:r>
              <a:rPr lang="de-DE" altLang="de-DE" sz="1200" b="1" smtClean="0">
                <a:solidFill>
                  <a:schemeClr val="bg1"/>
                </a:solidFill>
              </a:rPr>
              <a:t> professionell </a:t>
            </a:r>
            <a:r>
              <a:rPr lang="de-DE" altLang="de-DE" sz="700" b="1" baseline="10000" smtClean="0">
                <a:solidFill>
                  <a:schemeClr val="bg1"/>
                </a:solidFill>
                <a:latin typeface="Wingdings" panose="05000000000000000000" pitchFamily="2" charset="2"/>
              </a:rPr>
              <a:t>l</a:t>
            </a:r>
            <a:r>
              <a:rPr lang="de-DE" altLang="de-DE" sz="1200" b="1" smtClean="0">
                <a:solidFill>
                  <a:schemeClr val="bg1"/>
                </a:solidFill>
              </a:rPr>
              <a:t> rechtsstaatlich</a:t>
            </a:r>
          </a:p>
        </p:txBody>
      </p:sp>
      <p:pic>
        <p:nvPicPr>
          <p:cNvPr id="9" name="Picture 44" descr="Polizeilogo_Duisburg_pr_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590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844675"/>
            <a:ext cx="91440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49725"/>
            <a:ext cx="9144000" cy="1584325"/>
          </a:xfrm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Dies ist das neue PowerPoint-Layout nach den Vorstellungen des MIK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27313" y="6453188"/>
            <a:ext cx="43211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11" name="Rectangle 3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A542-F1D3-47F0-BDF3-662D4788005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Rectangle 3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</p:spTree>
    <p:extLst>
      <p:ext uri="{BB962C8B-B14F-4D97-AF65-F5344CB8AC3E}">
        <p14:creationId xmlns:p14="http://schemas.microsoft.com/office/powerpoint/2010/main" val="356544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5592-7105-4EC7-A998-0FB660DF8C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43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F43B-3F5F-4CAE-8523-9439EF756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69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D8E5-79A7-44C4-941A-29E6ACF0F6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82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59A1-5AD7-497F-AE0A-76EEAB81EF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741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75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7513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0C61-51BC-40AD-B2A2-E461CE48F4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27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3B31-EBC8-4161-8365-BF7673F0BE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521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A7FD-85BB-4AF8-9B84-D7C095BEF5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555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1E249-DC3C-44E6-9FED-5D24F7460F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23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9986F-D7CC-498C-A982-570A766167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388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158E-DC85-4272-B572-7D3571259B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654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27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4613" y="6381750"/>
            <a:ext cx="1449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de-DE" altLang="de-DE"/>
              <a:t>13. 12. 2010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53188"/>
            <a:ext cx="44640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800" b="1"/>
            </a:lvl1pPr>
          </a:lstStyle>
          <a:p>
            <a:pPr>
              <a:defRPr/>
            </a:pPr>
            <a:r>
              <a:rPr lang="de-DE" altLang="de-DE"/>
              <a:t>Rüdiger Wollgramm, PP DU, Direktion GE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1152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944E25F2-58E9-4743-8065-74CB33993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1" name="Rectangle 25"/>
          <p:cNvSpPr>
            <a:spLocks noChangeArrowheads="1"/>
          </p:cNvSpPr>
          <p:nvPr userDrawn="1"/>
        </p:nvSpPr>
        <p:spPr bwMode="auto">
          <a:xfrm>
            <a:off x="0" y="1196975"/>
            <a:ext cx="9144000" cy="287338"/>
          </a:xfrm>
          <a:prstGeom prst="rect">
            <a:avLst/>
          </a:prstGeom>
          <a:solidFill>
            <a:srgbClr val="0061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2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</p:txBody>
      </p:sp>
      <p:pic>
        <p:nvPicPr>
          <p:cNvPr id="1034" name="Picture 30" descr="Polizeilogo_Duisburg_pr_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590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68538" y="6453188"/>
            <a:ext cx="49688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pic>
        <p:nvPicPr>
          <p:cNvPr id="5123" name="Picture 12" descr="image024kl"/>
          <p:cNvPicPr>
            <a:picLocks noChangeAspect="1" noChangeArrowheads="1"/>
          </p:cNvPicPr>
          <p:nvPr/>
        </p:nvPicPr>
        <p:blipFill>
          <a:blip r:embed="rId3">
            <a:lum bright="40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84313"/>
            <a:ext cx="73056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2565400"/>
            <a:ext cx="9144000" cy="2089150"/>
          </a:xfrm>
          <a:noFill/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rgbClr val="0067CC"/>
                </a:solidFill>
              </a:rPr>
              <a:t>Schichtdienst </a:t>
            </a:r>
            <a:br>
              <a:rPr lang="de-DE" altLang="de-DE" b="1" smtClean="0">
                <a:solidFill>
                  <a:srgbClr val="0067CC"/>
                </a:solidFill>
              </a:rPr>
            </a:br>
            <a:r>
              <a:rPr lang="de-DE" altLang="de-DE" b="1" smtClean="0">
                <a:solidFill>
                  <a:srgbClr val="0067CC"/>
                </a:solidFill>
              </a:rPr>
              <a:t>und </a:t>
            </a:r>
            <a:br>
              <a:rPr lang="de-DE" altLang="de-DE" b="1" smtClean="0">
                <a:solidFill>
                  <a:srgbClr val="0067CC"/>
                </a:solidFill>
              </a:rPr>
            </a:br>
            <a:r>
              <a:rPr lang="de-DE" altLang="de-DE" b="1" smtClean="0">
                <a:solidFill>
                  <a:srgbClr val="0067CC"/>
                </a:solidFill>
              </a:rPr>
              <a:t>polizeitaktische Umsetzung</a:t>
            </a:r>
            <a:br>
              <a:rPr lang="de-DE" altLang="de-DE" b="1" smtClean="0">
                <a:solidFill>
                  <a:srgbClr val="0067CC"/>
                </a:solidFill>
              </a:rPr>
            </a:br>
            <a:endParaRPr lang="de-DE" altLang="de-DE" b="1" smtClean="0">
              <a:solidFill>
                <a:srgbClr val="0067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8063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98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Rahmenbedingungen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435975" cy="4751387"/>
          </a:xfrm>
        </p:spPr>
        <p:txBody>
          <a:bodyPr/>
          <a:lstStyle/>
          <a:p>
            <a:pPr eaLnBrk="1" hangingPunct="1"/>
            <a:r>
              <a:rPr lang="de-DE" altLang="de-DE" smtClean="0"/>
              <a:t>Die Realisierung der Umsetzung der Einzelbausteine über 24 Stunden an 365 Tagen im Jahr erfordert schon bei ausreichender Personaldeckung einen hohen Planungsaufwand!</a:t>
            </a:r>
          </a:p>
          <a:p>
            <a:pPr eaLnBrk="1" hangingPunct="1"/>
            <a:r>
              <a:rPr lang="de-DE" altLang="de-DE" smtClean="0"/>
              <a:t>Dennoch ist der Wachdienst oftmals der „Selbstbedienungsladen“ zur Deckung von  Personalforderungen aus anderen Bereichen!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Rahmenbedingungen: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Eine Möglichkeit der Personalauswahl besteht nicht!</a:t>
            </a:r>
          </a:p>
          <a:p>
            <a:pPr eaLnBrk="1" hangingPunct="1"/>
            <a:r>
              <a:rPr lang="de-DE" altLang="de-DE" smtClean="0"/>
              <a:t>Dem unverändert gutem Bild in der Öffentlichkeit steht ein teilweises schlechtes Selbstbild gegenüber!</a:t>
            </a:r>
          </a:p>
          <a:p>
            <a:pPr eaLnBrk="1" hangingPunct="1"/>
            <a:r>
              <a:rPr lang="de-DE" altLang="de-DE" smtClean="0"/>
              <a:t>Gerade die Aufgabenwahrnehmung des Wachdienstes leidet unter dem Bundestrainersyndrom!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03463" y="6448425"/>
            <a:ext cx="4752975" cy="404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74638"/>
            <a:ext cx="82137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Erkenntnisse: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6213"/>
            <a:ext cx="8712200" cy="4751387"/>
          </a:xfrm>
        </p:spPr>
        <p:txBody>
          <a:bodyPr/>
          <a:lstStyle/>
          <a:p>
            <a:pPr eaLnBrk="1" hangingPunct="1"/>
            <a:r>
              <a:rPr lang="de-DE" altLang="de-DE" smtClean="0"/>
              <a:t>Der Ergebnisbericht der AG Schichtdienstmangement geht hinreichend auf das Erfordernis einer ausreichenden Personalstärke zur konformen Umsetzung des Schichtdienstes ein.</a:t>
            </a:r>
          </a:p>
          <a:p>
            <a:pPr eaLnBrk="1" hangingPunct="1"/>
            <a:r>
              <a:rPr lang="de-DE" altLang="de-DE" smtClean="0">
                <a:solidFill>
                  <a:srgbClr val="FF0000"/>
                </a:solidFill>
              </a:rPr>
              <a:t>Die daraus resultierenden wechselseitigen Abhängigkeiten beeinflussen die Belastung der Kolleginnen/Kollegen sowie die Aufgabenwahrnehmung maßgeblich!!!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14575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74638"/>
            <a:ext cx="82137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Zwischenfazit: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858250" cy="374491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Kein Schichtdienstmodell kann Personaldefizite kompensieren!</a:t>
            </a:r>
          </a:p>
          <a:p>
            <a:pPr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Übermäßige individuelle Belastungen durch den Schichtdienst haben unmittelbare Auswirkungen für die betroffenen Kollegensondern auch auf die taktische Aufgabenwahrnehmung!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1538" y="6453188"/>
            <a:ext cx="511175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Beispiele für Wirkungen: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47513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Defizite in der Eigensicherung</a:t>
            </a:r>
          </a:p>
          <a:p>
            <a:pPr eaLnBrk="1" hangingPunct="1">
              <a:defRPr/>
            </a:pPr>
            <a:r>
              <a:rPr lang="de-DE" altLang="de-DE" dirty="0" smtClean="0"/>
              <a:t>Qualität der Aufgabenwahrnehmung 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(Einsatzstandards)</a:t>
            </a:r>
          </a:p>
          <a:p>
            <a:pPr eaLnBrk="1" hangingPunct="1">
              <a:defRPr/>
            </a:pPr>
            <a:r>
              <a:rPr lang="de-DE" altLang="de-DE" dirty="0" smtClean="0"/>
              <a:t>Durchsetzbarkeit von Maßnahmen 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(insbesondere </a:t>
            </a:r>
            <a:r>
              <a:rPr lang="de-DE" altLang="de-DE" dirty="0" err="1" smtClean="0">
                <a:solidFill>
                  <a:schemeClr val="accent6">
                    <a:lumMod val="75000"/>
                  </a:schemeClr>
                </a:solidFill>
              </a:rPr>
              <a:t>ggü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. Personenmehrheiten)</a:t>
            </a:r>
          </a:p>
          <a:p>
            <a:pPr eaLnBrk="1" hangingPunct="1">
              <a:defRPr/>
            </a:pPr>
            <a:r>
              <a:rPr lang="de-DE" altLang="de-DE" dirty="0" smtClean="0"/>
              <a:t>Sicherheitsgefühl der Bevölkerung </a:t>
            </a:r>
            <a:r>
              <a:rPr lang="de-DE" altLang="de-DE" dirty="0"/>
              <a:t> </a:t>
            </a:r>
            <a:r>
              <a:rPr lang="de-DE" altLang="de-DE" dirty="0" smtClean="0"/>
              <a:t>     </a:t>
            </a:r>
            <a:r>
              <a:rPr lang="de-DE" altLang="de-DE" dirty="0" smtClean="0">
                <a:solidFill>
                  <a:schemeClr val="accent6">
                    <a:lumMod val="75000"/>
                  </a:schemeClr>
                </a:solidFill>
              </a:rPr>
              <a:t>(Soziale Brennpunkte = Rechtsarme Räume?)</a:t>
            </a:r>
          </a:p>
          <a:p>
            <a:pPr eaLnBrk="1" hangingPunct="1">
              <a:defRPr/>
            </a:pPr>
            <a:r>
              <a:rPr lang="de-DE" altLang="de-DE" dirty="0" smtClean="0"/>
              <a:t>Fortbildungsstandards/Befähigungsnachweise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0925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Beispiele für Wirkungen: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844675"/>
            <a:ext cx="8893175" cy="4168775"/>
          </a:xfrm>
        </p:spPr>
        <p:txBody>
          <a:bodyPr/>
          <a:lstStyle/>
          <a:p>
            <a:pPr eaLnBrk="1" hangingPunct="1"/>
            <a:r>
              <a:rPr lang="de-DE" altLang="de-DE" smtClean="0"/>
              <a:t>Bewältigung von BAO –Lagen</a:t>
            </a:r>
          </a:p>
          <a:p>
            <a:pPr eaLnBrk="1" hangingPunct="1"/>
            <a:r>
              <a:rPr lang="de-DE" altLang="de-DE" smtClean="0"/>
              <a:t>Bürgerkontakte/Ansehen der Polizei</a:t>
            </a:r>
          </a:p>
          <a:p>
            <a:pPr eaLnBrk="1" hangingPunct="1"/>
            <a:r>
              <a:rPr lang="de-DE" altLang="de-DE" smtClean="0"/>
              <a:t>Qualität der Ausbildung (Tutoren)</a:t>
            </a:r>
          </a:p>
          <a:p>
            <a:pPr eaLnBrk="1" hangingPunct="1"/>
            <a:r>
              <a:rPr lang="de-DE" altLang="de-DE" smtClean="0"/>
              <a:t>Gewährung von Urlaub und Dienstfrei </a:t>
            </a:r>
          </a:p>
          <a:p>
            <a:pPr eaLnBrk="1" hangingPunct="1"/>
            <a:r>
              <a:rPr lang="de-DE" altLang="de-DE" smtClean="0"/>
              <a:t>Verletzungs-/Fehlerrisiko</a:t>
            </a:r>
          </a:p>
          <a:p>
            <a:pPr eaLnBrk="1" hangingPunct="1"/>
            <a:r>
              <a:rPr lang="de-DE" altLang="de-DE" smtClean="0"/>
              <a:t>Ausfallzeiten durch Überbelastungen/Erkrankungen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4"/>
          <p:cNvSpPr>
            <a:spLocks/>
          </p:cNvSpPr>
          <p:nvPr/>
        </p:nvSpPr>
        <p:spPr bwMode="auto">
          <a:xfrm rot="16200000">
            <a:off x="5266532" y="4321969"/>
            <a:ext cx="1309687" cy="917575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56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180" y="756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4422775" y="4125913"/>
            <a:ext cx="1308100" cy="1309687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108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1080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900" y="900"/>
                  <a:pt x="648" y="864"/>
                  <a:pt x="612" y="900"/>
                </a:cubicBezTo>
                <a:cubicBezTo>
                  <a:pt x="576" y="936"/>
                  <a:pt x="720" y="1080"/>
                  <a:pt x="540" y="1080"/>
                </a:cubicBezTo>
                <a:cubicBezTo>
                  <a:pt x="360" y="1080"/>
                  <a:pt x="504" y="936"/>
                  <a:pt x="468" y="900"/>
                </a:cubicBezTo>
                <a:cubicBezTo>
                  <a:pt x="432" y="864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 rot="10800000">
            <a:off x="4430713" y="3475038"/>
            <a:ext cx="1309687" cy="917575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56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180" y="756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 rot="10800000">
            <a:off x="3556000" y="3476625"/>
            <a:ext cx="1135063" cy="1092200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93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936" h="900">
                <a:moveTo>
                  <a:pt x="756" y="468"/>
                </a:moveTo>
                <a:cubicBezTo>
                  <a:pt x="792" y="504"/>
                  <a:pt x="936" y="360"/>
                  <a:pt x="936" y="540"/>
                </a:cubicBezTo>
                <a:cubicBezTo>
                  <a:pt x="936" y="720"/>
                  <a:pt x="792" y="576"/>
                  <a:pt x="756" y="612"/>
                </a:cubicBezTo>
                <a:cubicBezTo>
                  <a:pt x="720" y="648"/>
                  <a:pt x="756" y="900"/>
                  <a:pt x="756" y="900"/>
                </a:cubicBezTo>
                <a:cubicBezTo>
                  <a:pt x="36" y="900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20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 rot="10800000">
            <a:off x="2003425" y="3460750"/>
            <a:ext cx="960438" cy="917575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57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792" h="756">
                <a:moveTo>
                  <a:pt x="756" y="324"/>
                </a:moveTo>
                <a:cubicBezTo>
                  <a:pt x="720" y="360"/>
                  <a:pt x="576" y="216"/>
                  <a:pt x="576" y="396"/>
                </a:cubicBezTo>
                <a:cubicBezTo>
                  <a:pt x="576" y="576"/>
                  <a:pt x="720" y="432"/>
                  <a:pt x="756" y="468"/>
                </a:cubicBezTo>
                <a:cubicBezTo>
                  <a:pt x="792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92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607" name="Titel 1"/>
          <p:cNvSpPr>
            <a:spLocks noGrp="1"/>
          </p:cNvSpPr>
          <p:nvPr>
            <p:ph type="title"/>
          </p:nvPr>
        </p:nvSpPr>
        <p:spPr bwMode="auto">
          <a:xfrm>
            <a:off x="288925" y="254000"/>
            <a:ext cx="80692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smtClean="0">
                <a:solidFill>
                  <a:srgbClr val="0070C0"/>
                </a:solidFill>
              </a:rPr>
              <a:t>Angestrebtes Ziel</a:t>
            </a:r>
          </a:p>
        </p:txBody>
      </p:sp>
      <p:sp>
        <p:nvSpPr>
          <p:cNvPr id="2560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41513" y="6400800"/>
            <a:ext cx="5370512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841500" y="4111625"/>
            <a:ext cx="1133475" cy="1135063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72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72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936" h="936">
                <a:moveTo>
                  <a:pt x="900" y="468"/>
                </a:moveTo>
                <a:cubicBezTo>
                  <a:pt x="864" y="504"/>
                  <a:pt x="720" y="360"/>
                  <a:pt x="720" y="540"/>
                </a:cubicBezTo>
                <a:cubicBezTo>
                  <a:pt x="720" y="720"/>
                  <a:pt x="864" y="576"/>
                  <a:pt x="900" y="612"/>
                </a:cubicBezTo>
                <a:cubicBezTo>
                  <a:pt x="936" y="648"/>
                  <a:pt x="900" y="900"/>
                  <a:pt x="900" y="900"/>
                </a:cubicBezTo>
                <a:cubicBezTo>
                  <a:pt x="900" y="900"/>
                  <a:pt x="648" y="936"/>
                  <a:pt x="612" y="900"/>
                </a:cubicBezTo>
                <a:cubicBezTo>
                  <a:pt x="576" y="864"/>
                  <a:pt x="720" y="720"/>
                  <a:pt x="540" y="720"/>
                </a:cubicBezTo>
                <a:cubicBezTo>
                  <a:pt x="360" y="720"/>
                  <a:pt x="504" y="864"/>
                  <a:pt x="468" y="900"/>
                </a:cubicBezTo>
                <a:cubicBezTo>
                  <a:pt x="432" y="936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936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3722688" y="4292600"/>
            <a:ext cx="960437" cy="960438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57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468" y="756"/>
              </a:cxn>
              <a:cxn ang="0">
                <a:pos x="396" y="576"/>
              </a:cxn>
              <a:cxn ang="0">
                <a:pos x="324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792" h="792">
                <a:moveTo>
                  <a:pt x="756" y="324"/>
                </a:moveTo>
                <a:cubicBezTo>
                  <a:pt x="720" y="360"/>
                  <a:pt x="576" y="216"/>
                  <a:pt x="576" y="396"/>
                </a:cubicBezTo>
                <a:cubicBezTo>
                  <a:pt x="576" y="576"/>
                  <a:pt x="720" y="432"/>
                  <a:pt x="756" y="468"/>
                </a:cubicBezTo>
                <a:cubicBezTo>
                  <a:pt x="792" y="504"/>
                  <a:pt x="756" y="756"/>
                  <a:pt x="756" y="756"/>
                </a:cubicBezTo>
                <a:cubicBezTo>
                  <a:pt x="756" y="756"/>
                  <a:pt x="504" y="792"/>
                  <a:pt x="468" y="756"/>
                </a:cubicBezTo>
                <a:cubicBezTo>
                  <a:pt x="432" y="720"/>
                  <a:pt x="576" y="576"/>
                  <a:pt x="396" y="576"/>
                </a:cubicBezTo>
                <a:cubicBezTo>
                  <a:pt x="216" y="576"/>
                  <a:pt x="360" y="720"/>
                  <a:pt x="324" y="756"/>
                </a:cubicBezTo>
                <a:cubicBezTo>
                  <a:pt x="288" y="792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92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690813" y="4111625"/>
            <a:ext cx="1309687" cy="1135063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72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936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900" y="900"/>
                  <a:pt x="648" y="936"/>
                  <a:pt x="612" y="900"/>
                </a:cubicBezTo>
                <a:cubicBezTo>
                  <a:pt x="576" y="864"/>
                  <a:pt x="720" y="720"/>
                  <a:pt x="540" y="720"/>
                </a:cubicBezTo>
                <a:cubicBezTo>
                  <a:pt x="360" y="720"/>
                  <a:pt x="504" y="864"/>
                  <a:pt x="468" y="900"/>
                </a:cubicBezTo>
                <a:cubicBezTo>
                  <a:pt x="432" y="936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166813" y="4981575"/>
            <a:ext cx="915987" cy="1092200"/>
          </a:xfrm>
          <a:custGeom>
            <a:avLst/>
            <a:gdLst/>
            <a:ahLst/>
            <a:cxnLst>
              <a:cxn ang="0">
                <a:pos x="720" y="468"/>
              </a:cxn>
              <a:cxn ang="0">
                <a:pos x="540" y="540"/>
              </a:cxn>
              <a:cxn ang="0">
                <a:pos x="720" y="612"/>
              </a:cxn>
              <a:cxn ang="0">
                <a:pos x="720" y="900"/>
              </a:cxn>
              <a:cxn ang="0">
                <a:pos x="0" y="900"/>
              </a:cxn>
              <a:cxn ang="0">
                <a:pos x="0" y="180"/>
              </a:cxn>
              <a:cxn ang="0">
                <a:pos x="288" y="180"/>
              </a:cxn>
              <a:cxn ang="0">
                <a:pos x="360" y="0"/>
              </a:cxn>
              <a:cxn ang="0">
                <a:pos x="432" y="180"/>
              </a:cxn>
              <a:cxn ang="0">
                <a:pos x="720" y="180"/>
              </a:cxn>
              <a:cxn ang="0">
                <a:pos x="720" y="468"/>
              </a:cxn>
            </a:cxnLst>
            <a:rect l="0" t="0" r="r" b="b"/>
            <a:pathLst>
              <a:path w="756" h="900">
                <a:moveTo>
                  <a:pt x="720" y="468"/>
                </a:moveTo>
                <a:cubicBezTo>
                  <a:pt x="684" y="504"/>
                  <a:pt x="540" y="360"/>
                  <a:pt x="540" y="540"/>
                </a:cubicBezTo>
                <a:cubicBezTo>
                  <a:pt x="540" y="720"/>
                  <a:pt x="684" y="576"/>
                  <a:pt x="720" y="612"/>
                </a:cubicBezTo>
                <a:cubicBezTo>
                  <a:pt x="756" y="648"/>
                  <a:pt x="720" y="900"/>
                  <a:pt x="720" y="900"/>
                </a:cubicBezTo>
                <a:cubicBezTo>
                  <a:pt x="0" y="900"/>
                  <a:pt x="0" y="900"/>
                  <a:pt x="0" y="90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252" y="216"/>
                  <a:pt x="288" y="180"/>
                </a:cubicBezTo>
                <a:cubicBezTo>
                  <a:pt x="324" y="144"/>
                  <a:pt x="180" y="0"/>
                  <a:pt x="360" y="0"/>
                </a:cubicBezTo>
                <a:cubicBezTo>
                  <a:pt x="540" y="0"/>
                  <a:pt x="396" y="144"/>
                  <a:pt x="432" y="180"/>
                </a:cubicBezTo>
                <a:cubicBezTo>
                  <a:pt x="468" y="216"/>
                  <a:pt x="720" y="180"/>
                  <a:pt x="720" y="180"/>
                </a:cubicBezTo>
                <a:cubicBezTo>
                  <a:pt x="720" y="180"/>
                  <a:pt x="756" y="432"/>
                  <a:pt x="72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 rot="10800000">
            <a:off x="5464175" y="3473450"/>
            <a:ext cx="915988" cy="917575"/>
          </a:xfrm>
          <a:custGeom>
            <a:avLst/>
            <a:gdLst/>
            <a:ahLst/>
            <a:cxnLst>
              <a:cxn ang="0">
                <a:pos x="720" y="324"/>
              </a:cxn>
              <a:cxn ang="0">
                <a:pos x="540" y="396"/>
              </a:cxn>
              <a:cxn ang="0">
                <a:pos x="720" y="468"/>
              </a:cxn>
              <a:cxn ang="0">
                <a:pos x="720" y="756"/>
              </a:cxn>
              <a:cxn ang="0">
                <a:pos x="0" y="756"/>
              </a:cxn>
              <a:cxn ang="0">
                <a:pos x="0" y="36"/>
              </a:cxn>
              <a:cxn ang="0">
                <a:pos x="288" y="36"/>
              </a:cxn>
              <a:cxn ang="0">
                <a:pos x="360" y="216"/>
              </a:cxn>
              <a:cxn ang="0">
                <a:pos x="432" y="36"/>
              </a:cxn>
              <a:cxn ang="0">
                <a:pos x="720" y="36"/>
              </a:cxn>
              <a:cxn ang="0">
                <a:pos x="720" y="324"/>
              </a:cxn>
            </a:cxnLst>
            <a:rect l="0" t="0" r="r" b="b"/>
            <a:pathLst>
              <a:path w="756" h="756">
                <a:moveTo>
                  <a:pt x="720" y="324"/>
                </a:moveTo>
                <a:cubicBezTo>
                  <a:pt x="684" y="360"/>
                  <a:pt x="540" y="216"/>
                  <a:pt x="540" y="396"/>
                </a:cubicBezTo>
                <a:cubicBezTo>
                  <a:pt x="540" y="576"/>
                  <a:pt x="684" y="432"/>
                  <a:pt x="720" y="468"/>
                </a:cubicBezTo>
                <a:cubicBezTo>
                  <a:pt x="756" y="504"/>
                  <a:pt x="720" y="756"/>
                  <a:pt x="720" y="756"/>
                </a:cubicBezTo>
                <a:cubicBezTo>
                  <a:pt x="0" y="756"/>
                  <a:pt x="0" y="756"/>
                  <a:pt x="0" y="75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252" y="0"/>
                  <a:pt x="288" y="36"/>
                </a:cubicBezTo>
                <a:cubicBezTo>
                  <a:pt x="324" y="72"/>
                  <a:pt x="180" y="216"/>
                  <a:pt x="360" y="216"/>
                </a:cubicBezTo>
                <a:cubicBezTo>
                  <a:pt x="540" y="216"/>
                  <a:pt x="396" y="72"/>
                  <a:pt x="432" y="36"/>
                </a:cubicBezTo>
                <a:cubicBezTo>
                  <a:pt x="468" y="0"/>
                  <a:pt x="720" y="36"/>
                  <a:pt x="720" y="36"/>
                </a:cubicBezTo>
                <a:cubicBezTo>
                  <a:pt x="720" y="36"/>
                  <a:pt x="756" y="288"/>
                  <a:pt x="72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 rot="5400000">
            <a:off x="1173957" y="3448844"/>
            <a:ext cx="1090612" cy="1092200"/>
          </a:xfrm>
          <a:custGeom>
            <a:avLst/>
            <a:gdLst/>
            <a:ahLst/>
            <a:cxnLst>
              <a:cxn ang="0">
                <a:pos x="720" y="468"/>
              </a:cxn>
              <a:cxn ang="0">
                <a:pos x="900" y="540"/>
              </a:cxn>
              <a:cxn ang="0">
                <a:pos x="720" y="612"/>
              </a:cxn>
              <a:cxn ang="0">
                <a:pos x="720" y="900"/>
              </a:cxn>
              <a:cxn ang="0">
                <a:pos x="0" y="900"/>
              </a:cxn>
              <a:cxn ang="0">
                <a:pos x="0" y="180"/>
              </a:cxn>
              <a:cxn ang="0">
                <a:pos x="288" y="180"/>
              </a:cxn>
              <a:cxn ang="0">
                <a:pos x="360" y="0"/>
              </a:cxn>
              <a:cxn ang="0">
                <a:pos x="432" y="180"/>
              </a:cxn>
              <a:cxn ang="0">
                <a:pos x="720" y="180"/>
              </a:cxn>
              <a:cxn ang="0">
                <a:pos x="720" y="468"/>
              </a:cxn>
            </a:cxnLst>
            <a:rect l="0" t="0" r="r" b="b"/>
            <a:pathLst>
              <a:path w="900" h="900">
                <a:moveTo>
                  <a:pt x="720" y="468"/>
                </a:moveTo>
                <a:cubicBezTo>
                  <a:pt x="756" y="504"/>
                  <a:pt x="900" y="360"/>
                  <a:pt x="900" y="540"/>
                </a:cubicBezTo>
                <a:cubicBezTo>
                  <a:pt x="900" y="720"/>
                  <a:pt x="756" y="576"/>
                  <a:pt x="720" y="612"/>
                </a:cubicBezTo>
                <a:cubicBezTo>
                  <a:pt x="684" y="648"/>
                  <a:pt x="720" y="900"/>
                  <a:pt x="720" y="900"/>
                </a:cubicBezTo>
                <a:cubicBezTo>
                  <a:pt x="0" y="900"/>
                  <a:pt x="0" y="900"/>
                  <a:pt x="0" y="90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252" y="216"/>
                  <a:pt x="288" y="180"/>
                </a:cubicBezTo>
                <a:cubicBezTo>
                  <a:pt x="324" y="144"/>
                  <a:pt x="180" y="0"/>
                  <a:pt x="360" y="0"/>
                </a:cubicBezTo>
                <a:cubicBezTo>
                  <a:pt x="540" y="0"/>
                  <a:pt x="396" y="144"/>
                  <a:pt x="432" y="180"/>
                </a:cubicBezTo>
                <a:cubicBezTo>
                  <a:pt x="468" y="216"/>
                  <a:pt x="720" y="180"/>
                  <a:pt x="720" y="180"/>
                </a:cubicBezTo>
                <a:cubicBezTo>
                  <a:pt x="720" y="180"/>
                  <a:pt x="684" y="432"/>
                  <a:pt x="72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421188" y="5165725"/>
            <a:ext cx="1309687" cy="917575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56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180" y="756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827213" y="4979988"/>
            <a:ext cx="1309687" cy="1092200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900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180" y="900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722688" y="4997450"/>
            <a:ext cx="960437" cy="1092200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57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792" h="900">
                <a:moveTo>
                  <a:pt x="756" y="468"/>
                </a:moveTo>
                <a:cubicBezTo>
                  <a:pt x="720" y="504"/>
                  <a:pt x="576" y="360"/>
                  <a:pt x="576" y="540"/>
                </a:cubicBezTo>
                <a:cubicBezTo>
                  <a:pt x="576" y="720"/>
                  <a:pt x="720" y="576"/>
                  <a:pt x="756" y="612"/>
                </a:cubicBezTo>
                <a:cubicBezTo>
                  <a:pt x="792" y="648"/>
                  <a:pt x="756" y="900"/>
                  <a:pt x="756" y="900"/>
                </a:cubicBezTo>
                <a:cubicBezTo>
                  <a:pt x="36" y="900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92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862263" y="4979988"/>
            <a:ext cx="1135062" cy="1092200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93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936" h="900">
                <a:moveTo>
                  <a:pt x="756" y="468"/>
                </a:moveTo>
                <a:cubicBezTo>
                  <a:pt x="792" y="504"/>
                  <a:pt x="936" y="360"/>
                  <a:pt x="936" y="540"/>
                </a:cubicBezTo>
                <a:cubicBezTo>
                  <a:pt x="936" y="720"/>
                  <a:pt x="792" y="576"/>
                  <a:pt x="756" y="612"/>
                </a:cubicBezTo>
                <a:cubicBezTo>
                  <a:pt x="720" y="648"/>
                  <a:pt x="756" y="900"/>
                  <a:pt x="756" y="900"/>
                </a:cubicBezTo>
                <a:cubicBezTo>
                  <a:pt x="36" y="900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20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10800000">
            <a:off x="2687638" y="3470275"/>
            <a:ext cx="1135062" cy="917575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93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936" h="756">
                <a:moveTo>
                  <a:pt x="756" y="324"/>
                </a:moveTo>
                <a:cubicBezTo>
                  <a:pt x="792" y="360"/>
                  <a:pt x="936" y="216"/>
                  <a:pt x="936" y="396"/>
                </a:cubicBezTo>
                <a:cubicBezTo>
                  <a:pt x="936" y="576"/>
                  <a:pt x="792" y="432"/>
                  <a:pt x="756" y="468"/>
                </a:cubicBezTo>
                <a:cubicBezTo>
                  <a:pt x="720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20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 rot="5400000">
            <a:off x="1153319" y="4307681"/>
            <a:ext cx="960438" cy="917575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57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792" h="756">
                <a:moveTo>
                  <a:pt x="756" y="324"/>
                </a:moveTo>
                <a:cubicBezTo>
                  <a:pt x="720" y="360"/>
                  <a:pt x="576" y="216"/>
                  <a:pt x="576" y="396"/>
                </a:cubicBezTo>
                <a:cubicBezTo>
                  <a:pt x="576" y="576"/>
                  <a:pt x="720" y="432"/>
                  <a:pt x="756" y="468"/>
                </a:cubicBezTo>
                <a:cubicBezTo>
                  <a:pt x="792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92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5621" name="Textfeld 19"/>
          <p:cNvSpPr txBox="1">
            <a:spLocks noChangeArrowheads="1"/>
          </p:cNvSpPr>
          <p:nvPr/>
        </p:nvSpPr>
        <p:spPr bwMode="auto">
          <a:xfrm>
            <a:off x="4699000" y="3614738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Grund-besetzung</a:t>
            </a:r>
          </a:p>
        </p:txBody>
      </p:sp>
      <p:sp>
        <p:nvSpPr>
          <p:cNvPr id="25622" name="Textfeld 20"/>
          <p:cNvSpPr txBox="1">
            <a:spLocks noChangeArrowheads="1"/>
          </p:cNvSpPr>
          <p:nvPr/>
        </p:nvSpPr>
        <p:spPr bwMode="auto">
          <a:xfrm>
            <a:off x="4002088" y="4672013"/>
            <a:ext cx="527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PDV</a:t>
            </a:r>
          </a:p>
        </p:txBody>
      </p:sp>
      <p:sp>
        <p:nvSpPr>
          <p:cNvPr id="25623" name="Textfeld 21"/>
          <p:cNvSpPr txBox="1">
            <a:spLocks noChangeArrowheads="1"/>
          </p:cNvSpPr>
          <p:nvPr/>
        </p:nvSpPr>
        <p:spPr bwMode="auto">
          <a:xfrm>
            <a:off x="1204913" y="3663950"/>
            <a:ext cx="8651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Einsatz-standards</a:t>
            </a:r>
          </a:p>
        </p:txBody>
      </p:sp>
      <p:sp>
        <p:nvSpPr>
          <p:cNvPr id="25624" name="Textfeld 22"/>
          <p:cNvSpPr txBox="1">
            <a:spLocks noChangeArrowheads="1"/>
          </p:cNvSpPr>
          <p:nvPr/>
        </p:nvSpPr>
        <p:spPr bwMode="auto">
          <a:xfrm>
            <a:off x="3790950" y="3586163"/>
            <a:ext cx="9001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Bürgernähe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Präsenz</a:t>
            </a:r>
          </a:p>
        </p:txBody>
      </p:sp>
      <p:sp>
        <p:nvSpPr>
          <p:cNvPr id="25625" name="Textfeld 23"/>
          <p:cNvSpPr txBox="1">
            <a:spLocks noChangeArrowheads="1"/>
          </p:cNvSpPr>
          <p:nvPr/>
        </p:nvSpPr>
        <p:spPr bwMode="auto">
          <a:xfrm>
            <a:off x="4694238" y="4491038"/>
            <a:ext cx="893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Regionale Einsatz-reserve</a:t>
            </a:r>
          </a:p>
        </p:txBody>
      </p:sp>
      <p:sp>
        <p:nvSpPr>
          <p:cNvPr id="25626" name="Textfeld 24"/>
          <p:cNvSpPr txBox="1">
            <a:spLocks noChangeArrowheads="1"/>
          </p:cNvSpPr>
          <p:nvPr/>
        </p:nvSpPr>
        <p:spPr bwMode="auto">
          <a:xfrm>
            <a:off x="2984500" y="4364038"/>
            <a:ext cx="7445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Fort-bildung/ ET NRW</a:t>
            </a:r>
          </a:p>
        </p:txBody>
      </p:sp>
      <p:sp>
        <p:nvSpPr>
          <p:cNvPr id="25627" name="Textfeld 25"/>
          <p:cNvSpPr txBox="1">
            <a:spLocks noChangeArrowheads="1"/>
          </p:cNvSpPr>
          <p:nvPr/>
        </p:nvSpPr>
        <p:spPr bwMode="auto">
          <a:xfrm>
            <a:off x="2889250" y="3787775"/>
            <a:ext cx="674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Tutoren</a:t>
            </a:r>
          </a:p>
        </p:txBody>
      </p:sp>
      <p:sp>
        <p:nvSpPr>
          <p:cNvPr id="25628" name="Textfeld 26"/>
          <p:cNvSpPr txBox="1">
            <a:spLocks noChangeArrowheads="1"/>
          </p:cNvSpPr>
          <p:nvPr/>
        </p:nvSpPr>
        <p:spPr bwMode="auto">
          <a:xfrm>
            <a:off x="2027238" y="5311775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Präsenz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Brennpunkten</a:t>
            </a:r>
          </a:p>
        </p:txBody>
      </p:sp>
      <p:sp>
        <p:nvSpPr>
          <p:cNvPr id="25629" name="Textfeld 28"/>
          <p:cNvSpPr txBox="1">
            <a:spLocks noChangeArrowheads="1"/>
          </p:cNvSpPr>
          <p:nvPr/>
        </p:nvSpPr>
        <p:spPr bwMode="auto">
          <a:xfrm>
            <a:off x="3908425" y="5673725"/>
            <a:ext cx="774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>
                <a:solidFill>
                  <a:srgbClr val="FF0000"/>
                </a:solidFill>
              </a:rPr>
              <a:t>Eigen-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>
                <a:solidFill>
                  <a:srgbClr val="FF0000"/>
                </a:solidFill>
              </a:rPr>
              <a:t>sicherung</a:t>
            </a:r>
          </a:p>
        </p:txBody>
      </p:sp>
      <p:sp>
        <p:nvSpPr>
          <p:cNvPr id="25630" name="Textfeld 29"/>
          <p:cNvSpPr txBox="1">
            <a:spLocks noChangeArrowheads="1"/>
          </p:cNvSpPr>
          <p:nvPr/>
        </p:nvSpPr>
        <p:spPr bwMode="auto">
          <a:xfrm>
            <a:off x="1116013" y="5259388"/>
            <a:ext cx="1047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Durchsetzen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100" b="1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 von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 Maßnahmen</a:t>
            </a:r>
          </a:p>
        </p:txBody>
      </p:sp>
      <p:sp>
        <p:nvSpPr>
          <p:cNvPr id="25631" name="Textfeld 30"/>
          <p:cNvSpPr txBox="1">
            <a:spLocks noChangeArrowheads="1"/>
          </p:cNvSpPr>
          <p:nvPr/>
        </p:nvSpPr>
        <p:spPr bwMode="auto">
          <a:xfrm>
            <a:off x="5729288" y="3754438"/>
            <a:ext cx="596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Urlaub</a:t>
            </a:r>
          </a:p>
        </p:txBody>
      </p:sp>
      <p:sp>
        <p:nvSpPr>
          <p:cNvPr id="25632" name="Textfeld 31"/>
          <p:cNvSpPr txBox="1">
            <a:spLocks noChangeArrowheads="1"/>
          </p:cNvSpPr>
          <p:nvPr/>
        </p:nvSpPr>
        <p:spPr bwMode="auto">
          <a:xfrm>
            <a:off x="1909763" y="4640263"/>
            <a:ext cx="892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MD-Abbau</a:t>
            </a:r>
          </a:p>
        </p:txBody>
      </p:sp>
      <p:sp>
        <p:nvSpPr>
          <p:cNvPr id="25633" name="Textfeld 32"/>
          <p:cNvSpPr txBox="1">
            <a:spLocks noChangeArrowheads="1"/>
          </p:cNvSpPr>
          <p:nvPr/>
        </p:nvSpPr>
        <p:spPr bwMode="auto">
          <a:xfrm>
            <a:off x="2057400" y="3517900"/>
            <a:ext cx="903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BPH-Stärke</a:t>
            </a:r>
          </a:p>
        </p:txBody>
      </p:sp>
      <p:sp>
        <p:nvSpPr>
          <p:cNvPr id="25634" name="Textfeld 33"/>
          <p:cNvSpPr txBox="1">
            <a:spLocks noChangeArrowheads="1"/>
          </p:cNvSpPr>
          <p:nvPr/>
        </p:nvSpPr>
        <p:spPr bwMode="auto">
          <a:xfrm>
            <a:off x="1181100" y="4640263"/>
            <a:ext cx="733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Abgänge</a:t>
            </a:r>
          </a:p>
        </p:txBody>
      </p:sp>
      <p:sp>
        <p:nvSpPr>
          <p:cNvPr id="25635" name="Textfeld 35"/>
          <p:cNvSpPr txBox="1">
            <a:spLocks noChangeArrowheads="1"/>
          </p:cNvSpPr>
          <p:nvPr/>
        </p:nvSpPr>
        <p:spPr bwMode="auto">
          <a:xfrm>
            <a:off x="4654550" y="5514975"/>
            <a:ext cx="979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Verfügungen</a:t>
            </a:r>
          </a:p>
        </p:txBody>
      </p:sp>
      <p:sp>
        <p:nvSpPr>
          <p:cNvPr id="25636" name="Textfeld 37"/>
          <p:cNvSpPr txBox="1">
            <a:spLocks noChangeArrowheads="1"/>
          </p:cNvSpPr>
          <p:nvPr/>
        </p:nvSpPr>
        <p:spPr bwMode="auto">
          <a:xfrm>
            <a:off x="5438775" y="4408488"/>
            <a:ext cx="996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Objektschutz</a:t>
            </a:r>
          </a:p>
        </p:txBody>
      </p:sp>
      <p:pic>
        <p:nvPicPr>
          <p:cNvPr id="25637" name="Grafik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516890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8" name="Textfeld 43"/>
          <p:cNvSpPr txBox="1">
            <a:spLocks noChangeArrowheads="1"/>
          </p:cNvSpPr>
          <p:nvPr/>
        </p:nvSpPr>
        <p:spPr bwMode="auto">
          <a:xfrm>
            <a:off x="5729288" y="5461000"/>
            <a:ext cx="6048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Ad hoc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BAO</a:t>
            </a:r>
          </a:p>
        </p:txBody>
      </p:sp>
      <p:sp>
        <p:nvSpPr>
          <p:cNvPr id="25639" name="Textfeld 44"/>
          <p:cNvSpPr txBox="1">
            <a:spLocks noChangeArrowheads="1"/>
          </p:cNvSpPr>
          <p:nvPr/>
        </p:nvSpPr>
        <p:spPr bwMode="auto">
          <a:xfrm>
            <a:off x="2982913" y="5741988"/>
            <a:ext cx="774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Alarmzug</a:t>
            </a:r>
          </a:p>
        </p:txBody>
      </p:sp>
      <p:sp>
        <p:nvSpPr>
          <p:cNvPr id="25640" name="Textfeld 5"/>
          <p:cNvSpPr txBox="1">
            <a:spLocks noChangeArrowheads="1"/>
          </p:cNvSpPr>
          <p:nvPr/>
        </p:nvSpPr>
        <p:spPr bwMode="auto">
          <a:xfrm>
            <a:off x="288925" y="1570038"/>
            <a:ext cx="8675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/>
              <a:t>Wie kann dieses Ziel im Rahmen einer humanen Gestaltung des Schichtdienstes erreicht werden?</a:t>
            </a:r>
          </a:p>
        </p:txBody>
      </p:sp>
      <p:sp>
        <p:nvSpPr>
          <p:cNvPr id="25641" name="Pfeil nach links und rechts 39"/>
          <p:cNvSpPr>
            <a:spLocks noChangeArrowheads="1"/>
          </p:cNvSpPr>
          <p:nvPr/>
        </p:nvSpPr>
        <p:spPr bwMode="auto">
          <a:xfrm>
            <a:off x="6640513" y="4664075"/>
            <a:ext cx="1216025" cy="484188"/>
          </a:xfrm>
          <a:prstGeom prst="leftRightArrow">
            <a:avLst>
              <a:gd name="adj1" fmla="val 50000"/>
              <a:gd name="adj2" fmla="val 50043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8" name="Gleichschenkliges Dreieck 47"/>
          <p:cNvSpPr/>
          <p:nvPr/>
        </p:nvSpPr>
        <p:spPr bwMode="auto">
          <a:xfrm rot="16200000">
            <a:off x="5805488" y="3806825"/>
            <a:ext cx="3113087" cy="194786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de-DE" sz="2400" dirty="0"/>
              <a:t>BGM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de-DE" sz="2800" dirty="0"/>
              <a:t>AZVO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513" y="6448425"/>
            <a:ext cx="4752975" cy="404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Ziele: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7338"/>
            <a:ext cx="8715375" cy="45370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Humane Gestaltung des Schichtdienstes ist realisiert!</a:t>
            </a:r>
          </a:p>
          <a:p>
            <a:pPr eaLnBrk="1" hangingPunct="1">
              <a:defRPr/>
            </a:pPr>
            <a:r>
              <a:rPr lang="de-DE" altLang="de-DE" dirty="0" smtClean="0"/>
              <a:t>Urlaub und Dienstfrei werden mitarbeiter-gerecht gewährt!</a:t>
            </a:r>
          </a:p>
          <a:p>
            <a:pPr eaLnBrk="1" hangingPunct="1">
              <a:defRPr/>
            </a:pPr>
            <a:r>
              <a:rPr lang="de-DE" altLang="de-DE" dirty="0" smtClean="0"/>
              <a:t>Planbarkeit und Verbindlichkeit sind sichergestellt!</a:t>
            </a:r>
          </a:p>
          <a:p>
            <a:pPr eaLnBrk="1" hangingPunct="1">
              <a:defRPr/>
            </a:pPr>
            <a:r>
              <a:rPr lang="de-DE" altLang="de-DE" dirty="0" smtClean="0"/>
              <a:t>Physischen und psychischen Belastung wird angemessen Rechnung getragen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1800" dirty="0" smtClean="0"/>
              <a:t>	</a:t>
            </a:r>
            <a:r>
              <a:rPr lang="de-DE" altLang="de-DE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(insbesondere bei Verwendungen in hochbelasteten Bereichen!!!)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0" y="6453188"/>
            <a:ext cx="482600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Ziele: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dirty="0"/>
              <a:t>Eigensicherung </a:t>
            </a:r>
            <a:r>
              <a:rPr lang="de-DE" altLang="de-DE" dirty="0" smtClean="0"/>
              <a:t>ist gewährleistet!</a:t>
            </a:r>
          </a:p>
          <a:p>
            <a:pPr eaLnBrk="1" hangingPunct="1">
              <a:defRPr/>
            </a:pPr>
            <a:r>
              <a:rPr lang="de-DE" altLang="de-DE" dirty="0" smtClean="0"/>
              <a:t>Polizeiliche </a:t>
            </a:r>
            <a:r>
              <a:rPr lang="de-DE" altLang="de-DE" dirty="0"/>
              <a:t>Maßnahmen </a:t>
            </a:r>
            <a:r>
              <a:rPr lang="de-DE" altLang="de-DE" dirty="0" smtClean="0"/>
              <a:t>werden auch gegen Personenmehrheiten konsequent durchgesetzt!</a:t>
            </a:r>
            <a:endParaRPr lang="de-DE" altLang="de-DE" dirty="0"/>
          </a:p>
          <a:p>
            <a:pPr eaLnBrk="1" hangingPunct="1">
              <a:defRPr/>
            </a:pPr>
            <a:r>
              <a:rPr lang="de-DE" altLang="de-DE" dirty="0"/>
              <a:t>Einsatzstandards sind definiert und umgesetzt</a:t>
            </a:r>
            <a:r>
              <a:rPr lang="de-DE" altLang="de-DE" dirty="0" smtClean="0"/>
              <a:t>!</a:t>
            </a:r>
          </a:p>
          <a:p>
            <a:pPr eaLnBrk="1" hangingPunct="1">
              <a:defRPr/>
            </a:pPr>
            <a:r>
              <a:rPr lang="de-DE" altLang="de-DE" dirty="0" smtClean="0"/>
              <a:t>Zeit für bürgernahe kommunikative Polizeiarbeit steht zur Verfügung!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de-DE" altLang="de-DE" b="1" dirty="0" smtClean="0">
                <a:solidFill>
                  <a:schemeClr val="accent6"/>
                </a:solidFill>
              </a:rPr>
              <a:t>    (- keine „Feuerwehrpolizei“ -)</a:t>
            </a:r>
            <a:endParaRPr lang="de-DE" altLang="de-DE" b="1" dirty="0">
              <a:solidFill>
                <a:schemeClr val="accent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dirty="0"/>
          </a:p>
          <a:p>
            <a:pPr eaLnBrk="1" hangingPunct="1">
              <a:defRPr/>
            </a:pPr>
            <a:endParaRPr lang="de-DE" altLang="de-DE" dirty="0" smtClean="0"/>
          </a:p>
          <a:p>
            <a:pPr marL="0" indent="0" eaLnBrk="1" hangingPunct="1">
              <a:buFontTx/>
              <a:buNone/>
              <a:defRPr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0" y="6453188"/>
            <a:ext cx="482600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Ziele: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Die durchgängige „BAO – Fähigkeit“ ist realisiert!</a:t>
            </a:r>
          </a:p>
          <a:p>
            <a:pPr eaLnBrk="1" hangingPunct="1"/>
            <a:r>
              <a:rPr lang="de-DE" altLang="de-DE" smtClean="0"/>
              <a:t>Brennpunktorientierte Präsenz und Kontrolldruck sind gewährleistet!</a:t>
            </a:r>
          </a:p>
          <a:p>
            <a:pPr eaLnBrk="1" hangingPunct="1"/>
            <a:r>
              <a:rPr lang="de-DE" altLang="de-DE" smtClean="0"/>
              <a:t>Aus-/Fortbildungsstandards werden eingehalten!</a:t>
            </a:r>
          </a:p>
          <a:p>
            <a:pPr eaLnBrk="1" hangingPunct="1"/>
            <a:r>
              <a:rPr lang="de-DE" altLang="de-DE" smtClean="0"/>
              <a:t>Personalgestellung für Alarmzüge und regionale Einsatzreserve ist gesichert!</a:t>
            </a:r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31775"/>
            <a:ext cx="7886700" cy="1325563"/>
          </a:xfrm>
        </p:spPr>
        <p:txBody>
          <a:bodyPr/>
          <a:lstStyle/>
          <a:p>
            <a:pPr algn="l">
              <a:defRPr/>
            </a:pPr>
            <a:r>
              <a:rPr lang="de-DE" sz="4000" dirty="0" smtClean="0">
                <a:solidFill>
                  <a:schemeClr val="accent6"/>
                </a:solidFill>
              </a:rPr>
              <a:t>Agenda</a:t>
            </a:r>
            <a:endParaRPr lang="de-DE" sz="4000" dirty="0">
              <a:solidFill>
                <a:schemeClr val="accent6"/>
              </a:solidFill>
            </a:endParaRPr>
          </a:p>
        </p:txBody>
      </p:sp>
      <p:sp>
        <p:nvSpPr>
          <p:cNvPr id="7172" name="Inhaltsplatzhalter 2"/>
          <p:cNvSpPr>
            <a:spLocks noGrp="1"/>
          </p:cNvSpPr>
          <p:nvPr>
            <p:ph idx="1"/>
          </p:nvPr>
        </p:nvSpPr>
        <p:spPr>
          <a:xfrm>
            <a:off x="611188" y="1557338"/>
            <a:ext cx="5051425" cy="475138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Prolog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Einzelelemente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Rahmenbedingungen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Erkenntnisse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Zwischenfazit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Beispiele für Wirkungen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Angestrebtes Ziel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Ziele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Lösungen</a:t>
            </a:r>
          </a:p>
          <a:p>
            <a:pPr marL="514350" indent="-514350">
              <a:buFontTx/>
              <a:buAutoNum type="arabicPeriod"/>
              <a:defRPr/>
            </a:pPr>
            <a:r>
              <a:rPr lang="de-DE" altLang="de-DE" sz="2400" b="1" dirty="0" smtClean="0">
                <a:solidFill>
                  <a:schemeClr val="accent2">
                    <a:lumMod val="75000"/>
                  </a:schemeClr>
                </a:solidFill>
              </a:rPr>
              <a:t>Ausblick</a:t>
            </a:r>
          </a:p>
          <a:p>
            <a:pPr marL="514350" indent="-514350">
              <a:buFontTx/>
              <a:buAutoNum type="arabicPeriod"/>
              <a:defRPr/>
            </a:pPr>
            <a:endParaRPr lang="de-DE" altLang="de-DE" dirty="0" smtClean="0"/>
          </a:p>
          <a:p>
            <a:pPr marL="514350" indent="-514350">
              <a:buFontTx/>
              <a:buAutoNum type="arabicPeriod"/>
              <a:defRPr/>
            </a:pPr>
            <a:endParaRPr lang="de-DE" altLang="de-DE" dirty="0" smtClean="0"/>
          </a:p>
          <a:p>
            <a:pPr marL="514350" indent="-514350">
              <a:buFontTx/>
              <a:buAutoNum type="arabicPeriod"/>
              <a:defRPr/>
            </a:pPr>
            <a:endParaRPr lang="de-DE" altLang="de-DE" dirty="0" smtClean="0"/>
          </a:p>
        </p:txBody>
      </p:sp>
      <p:sp>
        <p:nvSpPr>
          <p:cNvPr id="717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035175" y="6465888"/>
            <a:ext cx="489585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08225" y="6442075"/>
            <a:ext cx="4752975" cy="404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Lösungen: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4163"/>
            <a:ext cx="8578850" cy="4751387"/>
          </a:xfrm>
        </p:spPr>
        <p:txBody>
          <a:bodyPr/>
          <a:lstStyle/>
          <a:p>
            <a:pPr eaLnBrk="1" hangingPunct="1"/>
            <a:r>
              <a:rPr lang="de-DE" altLang="de-DE" smtClean="0"/>
              <a:t>Einführung einer </a:t>
            </a:r>
            <a:r>
              <a:rPr lang="de-DE" altLang="de-DE" smtClean="0">
                <a:solidFill>
                  <a:srgbClr val="FF0000"/>
                </a:solidFill>
              </a:rPr>
              <a:t>verbindlichen „Sockelstärke Wachdienst“ </a:t>
            </a:r>
            <a:r>
              <a:rPr lang="de-DE" altLang="de-DE" smtClean="0"/>
              <a:t>analog der bewährten Regelungen für die Bereitschaftspolizei!</a:t>
            </a:r>
          </a:p>
          <a:p>
            <a:pPr eaLnBrk="1" hangingPunct="1"/>
            <a:r>
              <a:rPr lang="de-DE" altLang="de-DE" smtClean="0"/>
              <a:t>Entwicklung von einheitlichen Parametern zur Personalbedarfsberechnung im Wachdienst!</a:t>
            </a:r>
          </a:p>
          <a:p>
            <a:pPr eaLnBrk="1" hangingPunct="1"/>
            <a:r>
              <a:rPr lang="de-DE" altLang="de-DE" smtClean="0"/>
              <a:t>Einsatzreaktionszeiten sind als Parameter zur Ermittlung des tatsächlichen Personalbedarfs nur bedingt geeignet!</a:t>
            </a:r>
          </a:p>
          <a:p>
            <a:pPr eaLnBrk="1" hangingPunct="1"/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Lösungen: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Definition von Einsatzstandards für ausgewählte Einsatzanlässe im Hinblick auf Qualität, Personal – und Zeitbedarf aus einsatztaktischer Sicht!</a:t>
            </a:r>
          </a:p>
          <a:p>
            <a:pPr eaLnBrk="1" hangingPunct="1"/>
            <a:r>
              <a:rPr lang="de-DE" altLang="de-DE" smtClean="0"/>
              <a:t>Festlegung der Grundbesetzung unter Einbeziehung der Einsatzstandards, einsatztaktischer behördenspezifischer Erfordernisse und realistischer Jahresarbeitszeit als Parameter!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513" y="6443663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Ausblick: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382963"/>
          </a:xfrm>
        </p:spPr>
        <p:txBody>
          <a:bodyPr/>
          <a:lstStyle/>
          <a:p>
            <a:pPr eaLnBrk="1" hangingPunct="1"/>
            <a:r>
              <a:rPr lang="de-DE" altLang="de-DE" smtClean="0"/>
              <a:t>Langzeitstudie über die Belastungen des Schichtdienstes in der Polizei</a:t>
            </a:r>
          </a:p>
          <a:p>
            <a:pPr lvl="1" eaLnBrk="1" hangingPunct="1"/>
            <a:r>
              <a:rPr lang="de-DE" altLang="de-DE" smtClean="0"/>
              <a:t>Untersuchungen aus Wirtschaft und Industrie sind kaum auf die Polizei übertragbar</a:t>
            </a:r>
          </a:p>
          <a:p>
            <a:pPr lvl="1" eaLnBrk="1" hangingPunct="1"/>
            <a:r>
              <a:rPr lang="de-DE" altLang="de-DE" smtClean="0"/>
              <a:t>Einbeziehung polizeitypischer posttraumatischer Belastungsrisiken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0" y="6453188"/>
            <a:ext cx="482600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Ausblick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60513"/>
            <a:ext cx="8642350" cy="47498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Direktionsübergreifende Laufbahnmodelle sind zu erarbeiten,</a:t>
            </a:r>
          </a:p>
          <a:p>
            <a:pPr lvl="1"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um den steigenden Anforderungen der Fachdirektionen künftig gerecht zu werden,</a:t>
            </a:r>
          </a:p>
          <a:p>
            <a:pPr lvl="1"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um Unterbrechungen der Tätigkeit im Schichtdienst zu gewährleisten, </a:t>
            </a:r>
          </a:p>
          <a:p>
            <a:pPr lvl="1"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um unseren Mitarbeiterinnen und Mitarbeitern Perspektiven aufzuzeigen und</a:t>
            </a:r>
          </a:p>
          <a:p>
            <a:pPr lvl="1" eaLnBrk="1" hangingPunct="1">
              <a:defRPr/>
            </a:pPr>
            <a:r>
              <a:rPr lang="de-DE" alt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um die Konkurrenzfähigkeit des Berufsbildes „Polizeibeamter“ zu erhalten!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9000" y="6453188"/>
            <a:ext cx="482600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Ausblick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844675"/>
            <a:ext cx="8229600" cy="40544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Vereinfachung von Prozessen durch Einsatz mobiler IT – Technik!</a:t>
            </a:r>
          </a:p>
          <a:p>
            <a:pPr eaLnBrk="1" hangingPunct="1">
              <a:defRPr/>
            </a:pPr>
            <a:r>
              <a:rPr lang="de-DE" altLang="de-DE" dirty="0" smtClean="0"/>
              <a:t>Einführungsfortbildung für den Wachdienst!</a:t>
            </a:r>
          </a:p>
          <a:p>
            <a:pPr lvl="1" eaLnBrk="1" hangingPunct="1">
              <a:defRPr/>
            </a:pPr>
            <a:r>
              <a:rPr lang="de-DE" altLang="de-DE" dirty="0" smtClean="0"/>
              <a:t>Komplexität und Bandbreite der Aufgaben</a:t>
            </a:r>
          </a:p>
          <a:p>
            <a:pPr lvl="1" eaLnBrk="1" hangingPunct="1">
              <a:defRPr/>
            </a:pPr>
            <a:r>
              <a:rPr lang="de-DE" altLang="de-DE" dirty="0" smtClean="0"/>
              <a:t>Situativer Handlungs-/Entscheidungsdruck</a:t>
            </a:r>
          </a:p>
          <a:p>
            <a:pPr lvl="1" eaLnBrk="1" hangingPunct="1">
              <a:defRPr/>
            </a:pPr>
            <a:r>
              <a:rPr lang="de-DE" altLang="de-DE" dirty="0" smtClean="0"/>
              <a:t>etc.</a:t>
            </a:r>
          </a:p>
          <a:p>
            <a:pPr marL="457200" lvl="1" indent="0" eaLnBrk="1" hangingPunct="1">
              <a:buFontTx/>
              <a:buNone/>
              <a:defRPr/>
            </a:pPr>
            <a:endParaRPr lang="de-DE" altLang="de-DE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87563" y="6453188"/>
            <a:ext cx="49688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237576" name="WordArt 8"/>
          <p:cNvSpPr>
            <a:spLocks noChangeArrowheads="1" noChangeShapeType="1" noTextEdit="1"/>
          </p:cNvSpPr>
          <p:nvPr/>
        </p:nvSpPr>
        <p:spPr bwMode="auto">
          <a:xfrm>
            <a:off x="2276475" y="2184400"/>
            <a:ext cx="5464175" cy="29733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1A7"/>
                </a:solidFill>
                <a:cs typeface="Arial" panose="020B0604020202020204" pitchFamily="34" charset="0"/>
              </a:rPr>
              <a:t>Wo wir sind ist vorne</a:t>
            </a:r>
          </a:p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1A7"/>
                </a:solidFill>
                <a:cs typeface="Arial" panose="020B0604020202020204" pitchFamily="34" charset="0"/>
              </a:rPr>
              <a:t>oder </a:t>
            </a:r>
          </a:p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1A7"/>
                </a:solidFill>
                <a:cs typeface="Arial" panose="020B0604020202020204" pitchFamily="34" charset="0"/>
              </a:rPr>
              <a:t>„mia san mia“!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0" y="6467475"/>
            <a:ext cx="4826000" cy="404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pic>
        <p:nvPicPr>
          <p:cNvPr id="36867" name="Picture 9" descr="Rocker_5"/>
          <p:cNvPicPr>
            <a:picLocks noChangeAspect="1" noChangeArrowheads="1"/>
          </p:cNvPicPr>
          <p:nvPr/>
        </p:nvPicPr>
        <p:blipFill>
          <a:blip r:embed="rId2">
            <a:lum bright="52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8486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7950" y="2205038"/>
            <a:ext cx="9144000" cy="3529012"/>
          </a:xfrm>
          <a:noFill/>
        </p:spPr>
        <p:txBody>
          <a:bodyPr/>
          <a:lstStyle/>
          <a:p>
            <a:pPr eaLnBrk="1" hangingPunct="1"/>
            <a:r>
              <a:rPr lang="de-DE" altLang="de-DE" sz="4000" b="1" smtClean="0">
                <a:solidFill>
                  <a:srgbClr val="0067CC"/>
                </a:solidFill>
              </a:rPr>
              <a:t>Vielen Dank für ihre Aufmerksamkeit!</a:t>
            </a:r>
            <a:br>
              <a:rPr lang="de-DE" altLang="de-DE" sz="4000" b="1" smtClean="0">
                <a:solidFill>
                  <a:srgbClr val="0067CC"/>
                </a:solidFill>
              </a:rPr>
            </a:br>
            <a:r>
              <a:rPr lang="de-DE" altLang="de-DE" sz="4000" b="1" smtClean="0">
                <a:solidFill>
                  <a:srgbClr val="0067CC"/>
                </a:solidFill>
              </a:rPr>
              <a:t/>
            </a:r>
            <a:br>
              <a:rPr lang="de-DE" altLang="de-DE" sz="4000" b="1" smtClean="0">
                <a:solidFill>
                  <a:srgbClr val="0067CC"/>
                </a:solidFill>
              </a:rPr>
            </a:br>
            <a:r>
              <a:rPr lang="de-DE" altLang="de-DE" sz="4000" b="1" smtClean="0">
                <a:solidFill>
                  <a:srgbClr val="0067CC"/>
                </a:solidFill>
              </a:rPr>
              <a:t>Ich hoffe auf eine angeregte Diskussion!</a:t>
            </a:r>
            <a:br>
              <a:rPr lang="de-DE" altLang="de-DE" sz="4000" b="1" smtClean="0">
                <a:solidFill>
                  <a:srgbClr val="0067CC"/>
                </a:solidFill>
              </a:rPr>
            </a:br>
            <a:endParaRPr lang="de-DE" altLang="de-DE" sz="4000" b="1" smtClean="0">
              <a:solidFill>
                <a:srgbClr val="0067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0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975" y="6443663"/>
            <a:ext cx="489585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Prolog: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Schichtdienstmodelle beeinflussen maßgeblich die taktische Wahrnehmung der betroffenen Organisationseinheiten!</a:t>
            </a:r>
          </a:p>
          <a:p>
            <a:pPr eaLnBrk="1" hangingPunct="1"/>
            <a:r>
              <a:rPr lang="de-DE" altLang="de-DE" smtClean="0"/>
              <a:t>Dies gilt gleichermaßen für Wachdienstgruppen, K –Wachen, Schwerpunkt- bzw. Verkehrsdienste! </a:t>
            </a:r>
          </a:p>
          <a:p>
            <a:pPr eaLnBrk="1" hangingPunct="1"/>
            <a:r>
              <a:rPr lang="de-DE" altLang="de-DE" smtClean="0"/>
              <a:t>Die nachfolgenden Ausführungen erfolgen am Beispiel des Wachdienstes!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975" y="6443663"/>
            <a:ext cx="4895850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Prolog: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dirty="0" smtClean="0"/>
              <a:t>Der Wachdienst symbolisiert das Kerngeschäft polizeilicher Arbeit und ist zugleich die Visitenkarte der Polizei!</a:t>
            </a:r>
          </a:p>
          <a:p>
            <a:pPr eaLnBrk="1" hangingPunct="1">
              <a:defRPr/>
            </a:pPr>
            <a:r>
              <a:rPr lang="de-DE" altLang="de-DE" dirty="0" smtClean="0"/>
              <a:t>Er ist das Synonym für „</a:t>
            </a:r>
            <a:r>
              <a:rPr lang="de-DE" alt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Polizei</a:t>
            </a:r>
            <a:r>
              <a:rPr lang="de-DE" altLang="de-DE" dirty="0" smtClean="0"/>
              <a:t>“ aus Sicht des Bürgers von der er schnelle und unbürokratische Hilfe erwartet! </a:t>
            </a:r>
          </a:p>
          <a:p>
            <a:pPr eaLnBrk="1" hangingPunct="1">
              <a:defRPr/>
            </a:pPr>
            <a:r>
              <a:rPr lang="de-DE" altLang="de-DE" dirty="0" smtClean="0"/>
              <a:t>Er steht im besonderen Maße für den Begriff </a:t>
            </a:r>
            <a:r>
              <a:rPr lang="de-DE" altLang="de-DE" dirty="0" smtClean="0">
                <a:solidFill>
                  <a:srgbClr val="FF0000"/>
                </a:solidFill>
              </a:rPr>
              <a:t>„24 Stunden - Bürgernähe“</a:t>
            </a:r>
            <a:r>
              <a:rPr lang="de-DE" altLang="de-DE" dirty="0" smtClean="0"/>
              <a:t> und ist in der Regel als Erster vor 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8538" y="6453188"/>
            <a:ext cx="4824412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Prolog: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dirty="0" smtClean="0"/>
              <a:t>Keine andere Tätigkeit in der Polizei erfordert eine größere Bandbreite als die der Wachdienstbeamtinnen und -beamten!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dirty="0" smtClean="0"/>
              <a:t>Eine Vielzahl von taktischen Bindungen (</a:t>
            </a:r>
            <a:r>
              <a:rPr lang="de-DE" altLang="de-DE" dirty="0" err="1" smtClean="0"/>
              <a:t>PDV‘en</a:t>
            </a:r>
            <a:r>
              <a:rPr lang="de-DE" altLang="de-DE" dirty="0" smtClean="0"/>
              <a:t>) Erlassen und Verfügungen sind zu beachten und zu beherrschen bzw. zu berücksichtigen!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dirty="0" smtClean="0"/>
              <a:t>Die der Einsatzbewältigung zugrunde liegende Erkenntnislage ist in der Regel unzureichend!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8538" y="6453188"/>
            <a:ext cx="4824412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Prolog: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91513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mtClean="0"/>
              <a:t>Die Beamtinnen und Beamten sind neben der Belastung durch den Schichtdienst weiteren physischen und psychischen Belastungsfaktoren ausgesetzt!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Dauerhafte Verwendung im Bereich sozialer Brennpunkte verstärken die Belastungsfaktoren!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Die demografische Entwicklung und Verwendungseinschränkungen wirken sich im Wachdienst besonders kritisch aus!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975" y="6443663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Prolog: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6295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mtClean="0"/>
              <a:t>Allein diese Fakten verdeutlichen die Komplexität der Abhängigkeiten des Wachdienstes von Schichtdienstmodellen!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Eine Vielzahl von wichtigen Aufgaben, Anforderungen und Rahmenbedingungen treten als weitere Einzelelemente hinzu.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Die nachfolgende Grafik visualisiert die wichtigsten Einzelelemente der Anforderungen an den Wachdienst!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xfrm>
            <a:off x="430213" y="190500"/>
            <a:ext cx="5229225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smtClean="0">
                <a:solidFill>
                  <a:srgbClr val="0070C0"/>
                </a:solidFill>
              </a:rPr>
              <a:t>Einzelelemente:</a:t>
            </a:r>
          </a:p>
        </p:txBody>
      </p:sp>
      <p:sp>
        <p:nvSpPr>
          <p:cNvPr id="1536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33600" y="6423025"/>
            <a:ext cx="4833938" cy="40481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3298825" y="1920875"/>
            <a:ext cx="1133475" cy="1135063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72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72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936" h="936">
                <a:moveTo>
                  <a:pt x="900" y="468"/>
                </a:moveTo>
                <a:cubicBezTo>
                  <a:pt x="864" y="504"/>
                  <a:pt x="720" y="360"/>
                  <a:pt x="720" y="540"/>
                </a:cubicBezTo>
                <a:cubicBezTo>
                  <a:pt x="720" y="720"/>
                  <a:pt x="864" y="576"/>
                  <a:pt x="900" y="612"/>
                </a:cubicBezTo>
                <a:cubicBezTo>
                  <a:pt x="936" y="648"/>
                  <a:pt x="900" y="900"/>
                  <a:pt x="900" y="900"/>
                </a:cubicBezTo>
                <a:cubicBezTo>
                  <a:pt x="900" y="900"/>
                  <a:pt x="648" y="936"/>
                  <a:pt x="612" y="900"/>
                </a:cubicBezTo>
                <a:cubicBezTo>
                  <a:pt x="576" y="864"/>
                  <a:pt x="720" y="720"/>
                  <a:pt x="540" y="720"/>
                </a:cubicBezTo>
                <a:cubicBezTo>
                  <a:pt x="360" y="720"/>
                  <a:pt x="504" y="864"/>
                  <a:pt x="468" y="900"/>
                </a:cubicBezTo>
                <a:cubicBezTo>
                  <a:pt x="432" y="936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936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2303463" y="1920875"/>
            <a:ext cx="960437" cy="1135063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57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468" y="900"/>
              </a:cxn>
              <a:cxn ang="0">
                <a:pos x="396" y="720"/>
              </a:cxn>
              <a:cxn ang="0">
                <a:pos x="324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792" h="936">
                <a:moveTo>
                  <a:pt x="756" y="468"/>
                </a:moveTo>
                <a:cubicBezTo>
                  <a:pt x="720" y="504"/>
                  <a:pt x="576" y="360"/>
                  <a:pt x="576" y="540"/>
                </a:cubicBezTo>
                <a:cubicBezTo>
                  <a:pt x="576" y="720"/>
                  <a:pt x="720" y="576"/>
                  <a:pt x="756" y="612"/>
                </a:cubicBezTo>
                <a:cubicBezTo>
                  <a:pt x="792" y="648"/>
                  <a:pt x="756" y="900"/>
                  <a:pt x="756" y="900"/>
                </a:cubicBezTo>
                <a:cubicBezTo>
                  <a:pt x="756" y="900"/>
                  <a:pt x="504" y="936"/>
                  <a:pt x="468" y="900"/>
                </a:cubicBezTo>
                <a:cubicBezTo>
                  <a:pt x="432" y="864"/>
                  <a:pt x="576" y="720"/>
                  <a:pt x="396" y="720"/>
                </a:cubicBezTo>
                <a:cubicBezTo>
                  <a:pt x="216" y="720"/>
                  <a:pt x="360" y="864"/>
                  <a:pt x="324" y="900"/>
                </a:cubicBezTo>
                <a:cubicBezTo>
                  <a:pt x="288" y="936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92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467225" y="1920875"/>
            <a:ext cx="1308100" cy="1309688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108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1080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900" y="900"/>
                  <a:pt x="648" y="864"/>
                  <a:pt x="612" y="900"/>
                </a:cubicBezTo>
                <a:cubicBezTo>
                  <a:pt x="576" y="936"/>
                  <a:pt x="720" y="1080"/>
                  <a:pt x="540" y="1080"/>
                </a:cubicBezTo>
                <a:cubicBezTo>
                  <a:pt x="360" y="1080"/>
                  <a:pt x="504" y="936"/>
                  <a:pt x="468" y="900"/>
                </a:cubicBezTo>
                <a:cubicBezTo>
                  <a:pt x="432" y="864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5811838" y="2095500"/>
            <a:ext cx="960437" cy="960438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57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468" y="756"/>
              </a:cxn>
              <a:cxn ang="0">
                <a:pos x="396" y="576"/>
              </a:cxn>
              <a:cxn ang="0">
                <a:pos x="324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792" h="792">
                <a:moveTo>
                  <a:pt x="756" y="324"/>
                </a:moveTo>
                <a:cubicBezTo>
                  <a:pt x="720" y="360"/>
                  <a:pt x="576" y="216"/>
                  <a:pt x="576" y="396"/>
                </a:cubicBezTo>
                <a:cubicBezTo>
                  <a:pt x="576" y="576"/>
                  <a:pt x="720" y="432"/>
                  <a:pt x="756" y="468"/>
                </a:cubicBezTo>
                <a:cubicBezTo>
                  <a:pt x="792" y="504"/>
                  <a:pt x="756" y="756"/>
                  <a:pt x="756" y="756"/>
                </a:cubicBezTo>
                <a:cubicBezTo>
                  <a:pt x="756" y="756"/>
                  <a:pt x="504" y="792"/>
                  <a:pt x="468" y="756"/>
                </a:cubicBezTo>
                <a:cubicBezTo>
                  <a:pt x="432" y="720"/>
                  <a:pt x="576" y="576"/>
                  <a:pt x="396" y="576"/>
                </a:cubicBezTo>
                <a:cubicBezTo>
                  <a:pt x="216" y="576"/>
                  <a:pt x="360" y="720"/>
                  <a:pt x="324" y="756"/>
                </a:cubicBezTo>
                <a:cubicBezTo>
                  <a:pt x="288" y="792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92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969963" y="2117725"/>
            <a:ext cx="1308100" cy="960438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612" y="756"/>
              </a:cxn>
              <a:cxn ang="0">
                <a:pos x="540" y="576"/>
              </a:cxn>
              <a:cxn ang="0">
                <a:pos x="468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92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900" y="756"/>
                  <a:pt x="648" y="792"/>
                  <a:pt x="612" y="756"/>
                </a:cubicBezTo>
                <a:cubicBezTo>
                  <a:pt x="576" y="720"/>
                  <a:pt x="720" y="576"/>
                  <a:pt x="540" y="576"/>
                </a:cubicBezTo>
                <a:cubicBezTo>
                  <a:pt x="360" y="576"/>
                  <a:pt x="504" y="720"/>
                  <a:pt x="468" y="756"/>
                </a:cubicBezTo>
                <a:cubicBezTo>
                  <a:pt x="432" y="792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6807200" y="1920875"/>
            <a:ext cx="1309688" cy="1135063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72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936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900" y="900"/>
                  <a:pt x="648" y="936"/>
                  <a:pt x="612" y="900"/>
                </a:cubicBezTo>
                <a:cubicBezTo>
                  <a:pt x="576" y="864"/>
                  <a:pt x="720" y="720"/>
                  <a:pt x="540" y="720"/>
                </a:cubicBezTo>
                <a:cubicBezTo>
                  <a:pt x="360" y="720"/>
                  <a:pt x="504" y="864"/>
                  <a:pt x="468" y="900"/>
                </a:cubicBezTo>
                <a:cubicBezTo>
                  <a:pt x="432" y="936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155700" y="4291013"/>
            <a:ext cx="915988" cy="1092200"/>
          </a:xfrm>
          <a:custGeom>
            <a:avLst/>
            <a:gdLst/>
            <a:ahLst/>
            <a:cxnLst>
              <a:cxn ang="0">
                <a:pos x="720" y="468"/>
              </a:cxn>
              <a:cxn ang="0">
                <a:pos x="540" y="540"/>
              </a:cxn>
              <a:cxn ang="0">
                <a:pos x="720" y="612"/>
              </a:cxn>
              <a:cxn ang="0">
                <a:pos x="720" y="900"/>
              </a:cxn>
              <a:cxn ang="0">
                <a:pos x="0" y="900"/>
              </a:cxn>
              <a:cxn ang="0">
                <a:pos x="0" y="180"/>
              </a:cxn>
              <a:cxn ang="0">
                <a:pos x="288" y="180"/>
              </a:cxn>
              <a:cxn ang="0">
                <a:pos x="360" y="0"/>
              </a:cxn>
              <a:cxn ang="0">
                <a:pos x="432" y="180"/>
              </a:cxn>
              <a:cxn ang="0">
                <a:pos x="720" y="180"/>
              </a:cxn>
              <a:cxn ang="0">
                <a:pos x="720" y="468"/>
              </a:cxn>
            </a:cxnLst>
            <a:rect l="0" t="0" r="r" b="b"/>
            <a:pathLst>
              <a:path w="756" h="900">
                <a:moveTo>
                  <a:pt x="720" y="468"/>
                </a:moveTo>
                <a:cubicBezTo>
                  <a:pt x="684" y="504"/>
                  <a:pt x="540" y="360"/>
                  <a:pt x="540" y="540"/>
                </a:cubicBezTo>
                <a:cubicBezTo>
                  <a:pt x="540" y="720"/>
                  <a:pt x="684" y="576"/>
                  <a:pt x="720" y="612"/>
                </a:cubicBezTo>
                <a:cubicBezTo>
                  <a:pt x="756" y="648"/>
                  <a:pt x="720" y="900"/>
                  <a:pt x="720" y="900"/>
                </a:cubicBezTo>
                <a:cubicBezTo>
                  <a:pt x="0" y="900"/>
                  <a:pt x="0" y="900"/>
                  <a:pt x="0" y="90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252" y="216"/>
                  <a:pt x="288" y="180"/>
                </a:cubicBezTo>
                <a:cubicBezTo>
                  <a:pt x="324" y="144"/>
                  <a:pt x="180" y="0"/>
                  <a:pt x="360" y="0"/>
                </a:cubicBezTo>
                <a:cubicBezTo>
                  <a:pt x="540" y="0"/>
                  <a:pt x="396" y="144"/>
                  <a:pt x="432" y="180"/>
                </a:cubicBezTo>
                <a:cubicBezTo>
                  <a:pt x="468" y="216"/>
                  <a:pt x="720" y="180"/>
                  <a:pt x="720" y="180"/>
                </a:cubicBezTo>
                <a:cubicBezTo>
                  <a:pt x="720" y="180"/>
                  <a:pt x="756" y="432"/>
                  <a:pt x="72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330450" y="4465638"/>
            <a:ext cx="915988" cy="917575"/>
          </a:xfrm>
          <a:custGeom>
            <a:avLst/>
            <a:gdLst/>
            <a:ahLst/>
            <a:cxnLst>
              <a:cxn ang="0">
                <a:pos x="720" y="324"/>
              </a:cxn>
              <a:cxn ang="0">
                <a:pos x="540" y="396"/>
              </a:cxn>
              <a:cxn ang="0">
                <a:pos x="720" y="468"/>
              </a:cxn>
              <a:cxn ang="0">
                <a:pos x="720" y="756"/>
              </a:cxn>
              <a:cxn ang="0">
                <a:pos x="0" y="756"/>
              </a:cxn>
              <a:cxn ang="0">
                <a:pos x="0" y="36"/>
              </a:cxn>
              <a:cxn ang="0">
                <a:pos x="288" y="36"/>
              </a:cxn>
              <a:cxn ang="0">
                <a:pos x="360" y="216"/>
              </a:cxn>
              <a:cxn ang="0">
                <a:pos x="432" y="36"/>
              </a:cxn>
              <a:cxn ang="0">
                <a:pos x="720" y="36"/>
              </a:cxn>
              <a:cxn ang="0">
                <a:pos x="720" y="324"/>
              </a:cxn>
            </a:cxnLst>
            <a:rect l="0" t="0" r="r" b="b"/>
            <a:pathLst>
              <a:path w="756" h="756">
                <a:moveTo>
                  <a:pt x="720" y="324"/>
                </a:moveTo>
                <a:cubicBezTo>
                  <a:pt x="684" y="360"/>
                  <a:pt x="540" y="216"/>
                  <a:pt x="540" y="396"/>
                </a:cubicBezTo>
                <a:cubicBezTo>
                  <a:pt x="540" y="576"/>
                  <a:pt x="684" y="432"/>
                  <a:pt x="720" y="468"/>
                </a:cubicBezTo>
                <a:cubicBezTo>
                  <a:pt x="756" y="504"/>
                  <a:pt x="720" y="756"/>
                  <a:pt x="720" y="756"/>
                </a:cubicBezTo>
                <a:cubicBezTo>
                  <a:pt x="0" y="756"/>
                  <a:pt x="0" y="756"/>
                  <a:pt x="0" y="75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252" y="0"/>
                  <a:pt x="288" y="36"/>
                </a:cubicBezTo>
                <a:cubicBezTo>
                  <a:pt x="324" y="72"/>
                  <a:pt x="180" y="216"/>
                  <a:pt x="360" y="216"/>
                </a:cubicBezTo>
                <a:cubicBezTo>
                  <a:pt x="540" y="216"/>
                  <a:pt x="396" y="72"/>
                  <a:pt x="432" y="36"/>
                </a:cubicBezTo>
                <a:cubicBezTo>
                  <a:pt x="468" y="0"/>
                  <a:pt x="720" y="36"/>
                  <a:pt x="720" y="36"/>
                </a:cubicBezTo>
                <a:cubicBezTo>
                  <a:pt x="720" y="36"/>
                  <a:pt x="756" y="288"/>
                  <a:pt x="72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503613" y="4291013"/>
            <a:ext cx="1090612" cy="1092200"/>
          </a:xfrm>
          <a:custGeom>
            <a:avLst/>
            <a:gdLst/>
            <a:ahLst/>
            <a:cxnLst>
              <a:cxn ang="0">
                <a:pos x="720" y="468"/>
              </a:cxn>
              <a:cxn ang="0">
                <a:pos x="900" y="540"/>
              </a:cxn>
              <a:cxn ang="0">
                <a:pos x="720" y="612"/>
              </a:cxn>
              <a:cxn ang="0">
                <a:pos x="720" y="900"/>
              </a:cxn>
              <a:cxn ang="0">
                <a:pos x="0" y="900"/>
              </a:cxn>
              <a:cxn ang="0">
                <a:pos x="0" y="180"/>
              </a:cxn>
              <a:cxn ang="0">
                <a:pos x="288" y="180"/>
              </a:cxn>
              <a:cxn ang="0">
                <a:pos x="360" y="0"/>
              </a:cxn>
              <a:cxn ang="0">
                <a:pos x="432" y="180"/>
              </a:cxn>
              <a:cxn ang="0">
                <a:pos x="720" y="180"/>
              </a:cxn>
              <a:cxn ang="0">
                <a:pos x="720" y="468"/>
              </a:cxn>
            </a:cxnLst>
            <a:rect l="0" t="0" r="r" b="b"/>
            <a:pathLst>
              <a:path w="900" h="900">
                <a:moveTo>
                  <a:pt x="720" y="468"/>
                </a:moveTo>
                <a:cubicBezTo>
                  <a:pt x="756" y="504"/>
                  <a:pt x="900" y="360"/>
                  <a:pt x="900" y="540"/>
                </a:cubicBezTo>
                <a:cubicBezTo>
                  <a:pt x="900" y="720"/>
                  <a:pt x="756" y="576"/>
                  <a:pt x="720" y="612"/>
                </a:cubicBezTo>
                <a:cubicBezTo>
                  <a:pt x="684" y="648"/>
                  <a:pt x="720" y="900"/>
                  <a:pt x="720" y="900"/>
                </a:cubicBezTo>
                <a:cubicBezTo>
                  <a:pt x="0" y="900"/>
                  <a:pt x="0" y="900"/>
                  <a:pt x="0" y="90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252" y="216"/>
                  <a:pt x="288" y="180"/>
                </a:cubicBezTo>
                <a:cubicBezTo>
                  <a:pt x="324" y="144"/>
                  <a:pt x="180" y="0"/>
                  <a:pt x="360" y="0"/>
                </a:cubicBezTo>
                <a:cubicBezTo>
                  <a:pt x="540" y="0"/>
                  <a:pt x="396" y="144"/>
                  <a:pt x="432" y="180"/>
                </a:cubicBezTo>
                <a:cubicBezTo>
                  <a:pt x="468" y="216"/>
                  <a:pt x="720" y="180"/>
                  <a:pt x="720" y="180"/>
                </a:cubicBezTo>
                <a:cubicBezTo>
                  <a:pt x="720" y="180"/>
                  <a:pt x="684" y="432"/>
                  <a:pt x="72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468813" y="3292475"/>
            <a:ext cx="1309687" cy="917575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56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180" y="756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960438" y="3117850"/>
            <a:ext cx="1309687" cy="1092200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900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180" y="900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473450" y="3117850"/>
            <a:ext cx="960438" cy="1092200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57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792" h="900">
                <a:moveTo>
                  <a:pt x="756" y="468"/>
                </a:moveTo>
                <a:cubicBezTo>
                  <a:pt x="720" y="504"/>
                  <a:pt x="576" y="360"/>
                  <a:pt x="576" y="540"/>
                </a:cubicBezTo>
                <a:cubicBezTo>
                  <a:pt x="576" y="720"/>
                  <a:pt x="720" y="576"/>
                  <a:pt x="756" y="612"/>
                </a:cubicBezTo>
                <a:cubicBezTo>
                  <a:pt x="792" y="648"/>
                  <a:pt x="756" y="900"/>
                  <a:pt x="756" y="900"/>
                </a:cubicBezTo>
                <a:cubicBezTo>
                  <a:pt x="36" y="900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92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303463" y="3117850"/>
            <a:ext cx="1135062" cy="1092200"/>
          </a:xfrm>
          <a:custGeom>
            <a:avLst/>
            <a:gdLst/>
            <a:ahLst/>
            <a:cxnLst>
              <a:cxn ang="0">
                <a:pos x="756" y="468"/>
              </a:cxn>
              <a:cxn ang="0">
                <a:pos x="936" y="540"/>
              </a:cxn>
              <a:cxn ang="0">
                <a:pos x="756" y="612"/>
              </a:cxn>
              <a:cxn ang="0">
                <a:pos x="756" y="900"/>
              </a:cxn>
              <a:cxn ang="0">
                <a:pos x="36" y="900"/>
              </a:cxn>
              <a:cxn ang="0">
                <a:pos x="36" y="612"/>
              </a:cxn>
              <a:cxn ang="0">
                <a:pos x="216" y="540"/>
              </a:cxn>
              <a:cxn ang="0">
                <a:pos x="36" y="468"/>
              </a:cxn>
              <a:cxn ang="0">
                <a:pos x="36" y="180"/>
              </a:cxn>
              <a:cxn ang="0">
                <a:pos x="324" y="180"/>
              </a:cxn>
              <a:cxn ang="0">
                <a:pos x="396" y="0"/>
              </a:cxn>
              <a:cxn ang="0">
                <a:pos x="468" y="180"/>
              </a:cxn>
              <a:cxn ang="0">
                <a:pos x="756" y="180"/>
              </a:cxn>
              <a:cxn ang="0">
                <a:pos x="756" y="468"/>
              </a:cxn>
            </a:cxnLst>
            <a:rect l="0" t="0" r="r" b="b"/>
            <a:pathLst>
              <a:path w="936" h="900">
                <a:moveTo>
                  <a:pt x="756" y="468"/>
                </a:moveTo>
                <a:cubicBezTo>
                  <a:pt x="792" y="504"/>
                  <a:pt x="936" y="360"/>
                  <a:pt x="936" y="540"/>
                </a:cubicBezTo>
                <a:cubicBezTo>
                  <a:pt x="936" y="720"/>
                  <a:pt x="792" y="576"/>
                  <a:pt x="756" y="612"/>
                </a:cubicBezTo>
                <a:cubicBezTo>
                  <a:pt x="720" y="648"/>
                  <a:pt x="756" y="900"/>
                  <a:pt x="756" y="900"/>
                </a:cubicBezTo>
                <a:cubicBezTo>
                  <a:pt x="36" y="900"/>
                  <a:pt x="36" y="900"/>
                  <a:pt x="36" y="900"/>
                </a:cubicBezTo>
                <a:cubicBezTo>
                  <a:pt x="36" y="900"/>
                  <a:pt x="0" y="648"/>
                  <a:pt x="36" y="612"/>
                </a:cubicBezTo>
                <a:cubicBezTo>
                  <a:pt x="72" y="576"/>
                  <a:pt x="216" y="720"/>
                  <a:pt x="216" y="540"/>
                </a:cubicBezTo>
                <a:cubicBezTo>
                  <a:pt x="216" y="360"/>
                  <a:pt x="72" y="504"/>
                  <a:pt x="36" y="468"/>
                </a:cubicBezTo>
                <a:cubicBezTo>
                  <a:pt x="0" y="432"/>
                  <a:pt x="36" y="180"/>
                  <a:pt x="36" y="180"/>
                </a:cubicBezTo>
                <a:cubicBezTo>
                  <a:pt x="36" y="180"/>
                  <a:pt x="288" y="216"/>
                  <a:pt x="324" y="180"/>
                </a:cubicBezTo>
                <a:cubicBezTo>
                  <a:pt x="360" y="144"/>
                  <a:pt x="216" y="0"/>
                  <a:pt x="396" y="0"/>
                </a:cubicBezTo>
                <a:cubicBezTo>
                  <a:pt x="576" y="0"/>
                  <a:pt x="432" y="144"/>
                  <a:pt x="468" y="180"/>
                </a:cubicBezTo>
                <a:cubicBezTo>
                  <a:pt x="504" y="216"/>
                  <a:pt x="756" y="180"/>
                  <a:pt x="756" y="180"/>
                </a:cubicBezTo>
                <a:cubicBezTo>
                  <a:pt x="756" y="180"/>
                  <a:pt x="720" y="432"/>
                  <a:pt x="756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811838" y="3292475"/>
            <a:ext cx="1135062" cy="917575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93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936" h="756">
                <a:moveTo>
                  <a:pt x="756" y="324"/>
                </a:moveTo>
                <a:cubicBezTo>
                  <a:pt x="792" y="360"/>
                  <a:pt x="936" y="216"/>
                  <a:pt x="936" y="396"/>
                </a:cubicBezTo>
                <a:cubicBezTo>
                  <a:pt x="936" y="576"/>
                  <a:pt x="792" y="432"/>
                  <a:pt x="756" y="468"/>
                </a:cubicBezTo>
                <a:cubicBezTo>
                  <a:pt x="720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20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981825" y="3292475"/>
            <a:ext cx="960438" cy="917575"/>
          </a:xfrm>
          <a:custGeom>
            <a:avLst/>
            <a:gdLst/>
            <a:ahLst/>
            <a:cxnLst>
              <a:cxn ang="0">
                <a:pos x="756" y="324"/>
              </a:cxn>
              <a:cxn ang="0">
                <a:pos x="576" y="396"/>
              </a:cxn>
              <a:cxn ang="0">
                <a:pos x="756" y="468"/>
              </a:cxn>
              <a:cxn ang="0">
                <a:pos x="756" y="756"/>
              </a:cxn>
              <a:cxn ang="0">
                <a:pos x="36" y="756"/>
              </a:cxn>
              <a:cxn ang="0">
                <a:pos x="36" y="468"/>
              </a:cxn>
              <a:cxn ang="0">
                <a:pos x="216" y="396"/>
              </a:cxn>
              <a:cxn ang="0">
                <a:pos x="36" y="324"/>
              </a:cxn>
              <a:cxn ang="0">
                <a:pos x="36" y="36"/>
              </a:cxn>
              <a:cxn ang="0">
                <a:pos x="324" y="36"/>
              </a:cxn>
              <a:cxn ang="0">
                <a:pos x="396" y="216"/>
              </a:cxn>
              <a:cxn ang="0">
                <a:pos x="468" y="36"/>
              </a:cxn>
              <a:cxn ang="0">
                <a:pos x="756" y="36"/>
              </a:cxn>
              <a:cxn ang="0">
                <a:pos x="756" y="324"/>
              </a:cxn>
            </a:cxnLst>
            <a:rect l="0" t="0" r="r" b="b"/>
            <a:pathLst>
              <a:path w="792" h="756">
                <a:moveTo>
                  <a:pt x="756" y="324"/>
                </a:moveTo>
                <a:cubicBezTo>
                  <a:pt x="720" y="360"/>
                  <a:pt x="576" y="216"/>
                  <a:pt x="576" y="396"/>
                </a:cubicBezTo>
                <a:cubicBezTo>
                  <a:pt x="576" y="576"/>
                  <a:pt x="720" y="432"/>
                  <a:pt x="756" y="468"/>
                </a:cubicBezTo>
                <a:cubicBezTo>
                  <a:pt x="792" y="504"/>
                  <a:pt x="756" y="756"/>
                  <a:pt x="756" y="756"/>
                </a:cubicBezTo>
                <a:cubicBezTo>
                  <a:pt x="36" y="756"/>
                  <a:pt x="36" y="756"/>
                  <a:pt x="36" y="756"/>
                </a:cubicBezTo>
                <a:cubicBezTo>
                  <a:pt x="36" y="756"/>
                  <a:pt x="0" y="504"/>
                  <a:pt x="36" y="468"/>
                </a:cubicBezTo>
                <a:cubicBezTo>
                  <a:pt x="72" y="432"/>
                  <a:pt x="216" y="576"/>
                  <a:pt x="216" y="396"/>
                </a:cubicBezTo>
                <a:cubicBezTo>
                  <a:pt x="216" y="216"/>
                  <a:pt x="72" y="360"/>
                  <a:pt x="36" y="324"/>
                </a:cubicBezTo>
                <a:cubicBezTo>
                  <a:pt x="0" y="288"/>
                  <a:pt x="36" y="36"/>
                  <a:pt x="36" y="36"/>
                </a:cubicBezTo>
                <a:cubicBezTo>
                  <a:pt x="36" y="36"/>
                  <a:pt x="288" y="0"/>
                  <a:pt x="324" y="36"/>
                </a:cubicBezTo>
                <a:cubicBezTo>
                  <a:pt x="360" y="72"/>
                  <a:pt x="216" y="216"/>
                  <a:pt x="396" y="216"/>
                </a:cubicBezTo>
                <a:cubicBezTo>
                  <a:pt x="576" y="216"/>
                  <a:pt x="432" y="72"/>
                  <a:pt x="468" y="36"/>
                </a:cubicBezTo>
                <a:cubicBezTo>
                  <a:pt x="504" y="0"/>
                  <a:pt x="756" y="36"/>
                  <a:pt x="756" y="36"/>
                </a:cubicBezTo>
                <a:cubicBezTo>
                  <a:pt x="756" y="36"/>
                  <a:pt x="792" y="288"/>
                  <a:pt x="756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79" name="Textfeld 19"/>
          <p:cNvSpPr txBox="1">
            <a:spLocks noChangeArrowheads="1"/>
          </p:cNvSpPr>
          <p:nvPr/>
        </p:nvSpPr>
        <p:spPr bwMode="auto">
          <a:xfrm>
            <a:off x="1225550" y="2363788"/>
            <a:ext cx="908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Grund-besetzung</a:t>
            </a:r>
          </a:p>
        </p:txBody>
      </p:sp>
      <p:sp>
        <p:nvSpPr>
          <p:cNvPr id="15380" name="Textfeld 20"/>
          <p:cNvSpPr txBox="1">
            <a:spLocks noChangeArrowheads="1"/>
          </p:cNvSpPr>
          <p:nvPr/>
        </p:nvSpPr>
        <p:spPr bwMode="auto">
          <a:xfrm>
            <a:off x="2555875" y="2217738"/>
            <a:ext cx="5730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PDV</a:t>
            </a:r>
          </a:p>
        </p:txBody>
      </p:sp>
      <p:sp>
        <p:nvSpPr>
          <p:cNvPr id="15381" name="Textfeld 21"/>
          <p:cNvSpPr txBox="1">
            <a:spLocks noChangeArrowheads="1"/>
          </p:cNvSpPr>
          <p:nvPr/>
        </p:nvSpPr>
        <p:spPr bwMode="auto">
          <a:xfrm>
            <a:off x="4725988" y="2363788"/>
            <a:ext cx="881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Einsatz-standards</a:t>
            </a:r>
          </a:p>
        </p:txBody>
      </p:sp>
      <p:sp>
        <p:nvSpPr>
          <p:cNvPr id="15382" name="Textfeld 22"/>
          <p:cNvSpPr txBox="1">
            <a:spLocks noChangeArrowheads="1"/>
          </p:cNvSpPr>
          <p:nvPr/>
        </p:nvSpPr>
        <p:spPr bwMode="auto">
          <a:xfrm>
            <a:off x="3503613" y="2295525"/>
            <a:ext cx="900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Bürgernähe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Präsenz</a:t>
            </a:r>
          </a:p>
        </p:txBody>
      </p:sp>
      <p:sp>
        <p:nvSpPr>
          <p:cNvPr id="15383" name="Textfeld 23"/>
          <p:cNvSpPr txBox="1">
            <a:spLocks noChangeArrowheads="1"/>
          </p:cNvSpPr>
          <p:nvPr/>
        </p:nvSpPr>
        <p:spPr bwMode="auto">
          <a:xfrm>
            <a:off x="7065963" y="2222500"/>
            <a:ext cx="898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Regionale Einsatz-reserve</a:t>
            </a:r>
          </a:p>
        </p:txBody>
      </p:sp>
      <p:sp>
        <p:nvSpPr>
          <p:cNvPr id="15384" name="Textfeld 24"/>
          <p:cNvSpPr txBox="1">
            <a:spLocks noChangeArrowheads="1"/>
          </p:cNvSpPr>
          <p:nvPr/>
        </p:nvSpPr>
        <p:spPr bwMode="auto">
          <a:xfrm>
            <a:off x="6049963" y="2357438"/>
            <a:ext cx="5508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ET NRW</a:t>
            </a:r>
          </a:p>
        </p:txBody>
      </p:sp>
      <p:sp>
        <p:nvSpPr>
          <p:cNvPr id="15385" name="Textfeld 25"/>
          <p:cNvSpPr txBox="1">
            <a:spLocks noChangeArrowheads="1"/>
          </p:cNvSpPr>
          <p:nvPr/>
        </p:nvSpPr>
        <p:spPr bwMode="auto">
          <a:xfrm>
            <a:off x="1287463" y="3621088"/>
            <a:ext cx="674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Tutoren</a:t>
            </a:r>
          </a:p>
        </p:txBody>
      </p:sp>
      <p:sp>
        <p:nvSpPr>
          <p:cNvPr id="15386" name="Textfeld 26"/>
          <p:cNvSpPr txBox="1">
            <a:spLocks noChangeArrowheads="1"/>
          </p:cNvSpPr>
          <p:nvPr/>
        </p:nvSpPr>
        <p:spPr bwMode="auto">
          <a:xfrm>
            <a:off x="3467100" y="4487863"/>
            <a:ext cx="114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Präsenz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Brennpunkten</a:t>
            </a:r>
          </a:p>
        </p:txBody>
      </p:sp>
      <p:sp>
        <p:nvSpPr>
          <p:cNvPr id="15387" name="Textfeld 27"/>
          <p:cNvSpPr txBox="1">
            <a:spLocks noChangeArrowheads="1"/>
          </p:cNvSpPr>
          <p:nvPr/>
        </p:nvSpPr>
        <p:spPr bwMode="auto">
          <a:xfrm>
            <a:off x="2284413" y="3908425"/>
            <a:ext cx="900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Fortbildung</a:t>
            </a:r>
          </a:p>
        </p:txBody>
      </p:sp>
      <p:sp>
        <p:nvSpPr>
          <p:cNvPr id="15388" name="Textfeld 28"/>
          <p:cNvSpPr txBox="1">
            <a:spLocks noChangeArrowheads="1"/>
          </p:cNvSpPr>
          <p:nvPr/>
        </p:nvSpPr>
        <p:spPr bwMode="auto">
          <a:xfrm>
            <a:off x="3590925" y="3811588"/>
            <a:ext cx="89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FF0000"/>
                </a:solidFill>
              </a:rPr>
              <a:t>Eigen-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b="1">
                <a:solidFill>
                  <a:srgbClr val="FF0000"/>
                </a:solidFill>
              </a:rPr>
              <a:t>sicher</a:t>
            </a:r>
            <a:r>
              <a:rPr lang="de-DE" altLang="de-DE" sz="1100" b="1">
                <a:solidFill>
                  <a:srgbClr val="FF0000"/>
                </a:solidFill>
              </a:rPr>
              <a:t>ung</a:t>
            </a:r>
          </a:p>
        </p:txBody>
      </p:sp>
      <p:sp>
        <p:nvSpPr>
          <p:cNvPr id="15389" name="Textfeld 29"/>
          <p:cNvSpPr txBox="1">
            <a:spLocks noChangeArrowheads="1"/>
          </p:cNvSpPr>
          <p:nvPr/>
        </p:nvSpPr>
        <p:spPr bwMode="auto">
          <a:xfrm>
            <a:off x="2259013" y="4654550"/>
            <a:ext cx="99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Durchsetzen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 von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 Maßnahmen</a:t>
            </a:r>
          </a:p>
        </p:txBody>
      </p:sp>
      <p:sp>
        <p:nvSpPr>
          <p:cNvPr id="15390" name="Textfeld 30"/>
          <p:cNvSpPr txBox="1">
            <a:spLocks noChangeArrowheads="1"/>
          </p:cNvSpPr>
          <p:nvPr/>
        </p:nvSpPr>
        <p:spPr bwMode="auto">
          <a:xfrm>
            <a:off x="1201738" y="4824413"/>
            <a:ext cx="596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Urlaub</a:t>
            </a:r>
          </a:p>
        </p:txBody>
      </p:sp>
      <p:sp>
        <p:nvSpPr>
          <p:cNvPr id="15391" name="Textfeld 31"/>
          <p:cNvSpPr txBox="1">
            <a:spLocks noChangeArrowheads="1"/>
          </p:cNvSpPr>
          <p:nvPr/>
        </p:nvSpPr>
        <p:spPr bwMode="auto">
          <a:xfrm>
            <a:off x="4725988" y="3640138"/>
            <a:ext cx="892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MD-Abbau</a:t>
            </a:r>
          </a:p>
        </p:txBody>
      </p:sp>
      <p:sp>
        <p:nvSpPr>
          <p:cNvPr id="15392" name="Textfeld 32"/>
          <p:cNvSpPr txBox="1">
            <a:spLocks noChangeArrowheads="1"/>
          </p:cNvSpPr>
          <p:nvPr/>
        </p:nvSpPr>
        <p:spPr bwMode="auto">
          <a:xfrm>
            <a:off x="6981825" y="3922713"/>
            <a:ext cx="9032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BPH-Stärke</a:t>
            </a:r>
          </a:p>
        </p:txBody>
      </p:sp>
      <p:sp>
        <p:nvSpPr>
          <p:cNvPr id="15393" name="Textfeld 33"/>
          <p:cNvSpPr txBox="1">
            <a:spLocks noChangeArrowheads="1"/>
          </p:cNvSpPr>
          <p:nvPr/>
        </p:nvSpPr>
        <p:spPr bwMode="auto">
          <a:xfrm>
            <a:off x="5924550" y="3868738"/>
            <a:ext cx="733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Abgänge</a:t>
            </a:r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4699000" y="4421188"/>
            <a:ext cx="1309688" cy="917575"/>
          </a:xfrm>
          <a:custGeom>
            <a:avLst/>
            <a:gdLst/>
            <a:ahLst/>
            <a:cxnLst>
              <a:cxn ang="0">
                <a:pos x="900" y="324"/>
              </a:cxn>
              <a:cxn ang="0">
                <a:pos x="1080" y="396"/>
              </a:cxn>
              <a:cxn ang="0">
                <a:pos x="900" y="468"/>
              </a:cxn>
              <a:cxn ang="0">
                <a:pos x="900" y="756"/>
              </a:cxn>
              <a:cxn ang="0">
                <a:pos x="180" y="756"/>
              </a:cxn>
              <a:cxn ang="0">
                <a:pos x="180" y="468"/>
              </a:cxn>
              <a:cxn ang="0">
                <a:pos x="0" y="396"/>
              </a:cxn>
              <a:cxn ang="0">
                <a:pos x="180" y="324"/>
              </a:cxn>
              <a:cxn ang="0">
                <a:pos x="180" y="36"/>
              </a:cxn>
              <a:cxn ang="0">
                <a:pos x="468" y="36"/>
              </a:cxn>
              <a:cxn ang="0">
                <a:pos x="540" y="216"/>
              </a:cxn>
              <a:cxn ang="0">
                <a:pos x="612" y="36"/>
              </a:cxn>
              <a:cxn ang="0">
                <a:pos x="900" y="36"/>
              </a:cxn>
              <a:cxn ang="0">
                <a:pos x="900" y="324"/>
              </a:cxn>
            </a:cxnLst>
            <a:rect l="0" t="0" r="r" b="b"/>
            <a:pathLst>
              <a:path w="1080" h="756">
                <a:moveTo>
                  <a:pt x="900" y="324"/>
                </a:moveTo>
                <a:cubicBezTo>
                  <a:pt x="936" y="360"/>
                  <a:pt x="1080" y="216"/>
                  <a:pt x="1080" y="396"/>
                </a:cubicBezTo>
                <a:cubicBezTo>
                  <a:pt x="1080" y="576"/>
                  <a:pt x="936" y="432"/>
                  <a:pt x="900" y="468"/>
                </a:cubicBezTo>
                <a:cubicBezTo>
                  <a:pt x="864" y="504"/>
                  <a:pt x="900" y="756"/>
                  <a:pt x="900" y="756"/>
                </a:cubicBezTo>
                <a:cubicBezTo>
                  <a:pt x="180" y="756"/>
                  <a:pt x="180" y="756"/>
                  <a:pt x="180" y="756"/>
                </a:cubicBezTo>
                <a:cubicBezTo>
                  <a:pt x="180" y="756"/>
                  <a:pt x="216" y="504"/>
                  <a:pt x="180" y="468"/>
                </a:cubicBezTo>
                <a:cubicBezTo>
                  <a:pt x="144" y="432"/>
                  <a:pt x="0" y="576"/>
                  <a:pt x="0" y="396"/>
                </a:cubicBezTo>
                <a:cubicBezTo>
                  <a:pt x="0" y="216"/>
                  <a:pt x="144" y="360"/>
                  <a:pt x="180" y="324"/>
                </a:cubicBezTo>
                <a:cubicBezTo>
                  <a:pt x="216" y="288"/>
                  <a:pt x="180" y="36"/>
                  <a:pt x="180" y="36"/>
                </a:cubicBezTo>
                <a:cubicBezTo>
                  <a:pt x="180" y="36"/>
                  <a:pt x="432" y="0"/>
                  <a:pt x="468" y="36"/>
                </a:cubicBezTo>
                <a:cubicBezTo>
                  <a:pt x="504" y="72"/>
                  <a:pt x="360" y="216"/>
                  <a:pt x="540" y="216"/>
                </a:cubicBezTo>
                <a:cubicBezTo>
                  <a:pt x="720" y="216"/>
                  <a:pt x="576" y="72"/>
                  <a:pt x="612" y="36"/>
                </a:cubicBezTo>
                <a:cubicBezTo>
                  <a:pt x="648" y="0"/>
                  <a:pt x="900" y="36"/>
                  <a:pt x="900" y="36"/>
                </a:cubicBezTo>
                <a:cubicBezTo>
                  <a:pt x="900" y="36"/>
                  <a:pt x="864" y="288"/>
                  <a:pt x="900" y="32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95" name="Textfeld 35"/>
          <p:cNvSpPr txBox="1">
            <a:spLocks noChangeArrowheads="1"/>
          </p:cNvSpPr>
          <p:nvPr/>
        </p:nvSpPr>
        <p:spPr bwMode="auto">
          <a:xfrm>
            <a:off x="4845050" y="4787900"/>
            <a:ext cx="979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Verfügungen</a:t>
            </a:r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081713" y="4249738"/>
            <a:ext cx="1308100" cy="1309687"/>
          </a:xfrm>
          <a:custGeom>
            <a:avLst/>
            <a:gdLst/>
            <a:ahLst/>
            <a:cxnLst>
              <a:cxn ang="0">
                <a:pos x="900" y="468"/>
              </a:cxn>
              <a:cxn ang="0">
                <a:pos x="1080" y="540"/>
              </a:cxn>
              <a:cxn ang="0">
                <a:pos x="900" y="612"/>
              </a:cxn>
              <a:cxn ang="0">
                <a:pos x="900" y="900"/>
              </a:cxn>
              <a:cxn ang="0">
                <a:pos x="612" y="900"/>
              </a:cxn>
              <a:cxn ang="0">
                <a:pos x="540" y="1080"/>
              </a:cxn>
              <a:cxn ang="0">
                <a:pos x="468" y="900"/>
              </a:cxn>
              <a:cxn ang="0">
                <a:pos x="180" y="900"/>
              </a:cxn>
              <a:cxn ang="0">
                <a:pos x="180" y="612"/>
              </a:cxn>
              <a:cxn ang="0">
                <a:pos x="0" y="540"/>
              </a:cxn>
              <a:cxn ang="0">
                <a:pos x="180" y="468"/>
              </a:cxn>
              <a:cxn ang="0">
                <a:pos x="180" y="180"/>
              </a:cxn>
              <a:cxn ang="0">
                <a:pos x="468" y="180"/>
              </a:cxn>
              <a:cxn ang="0">
                <a:pos x="540" y="0"/>
              </a:cxn>
              <a:cxn ang="0">
                <a:pos x="612" y="180"/>
              </a:cxn>
              <a:cxn ang="0">
                <a:pos x="900" y="180"/>
              </a:cxn>
              <a:cxn ang="0">
                <a:pos x="900" y="468"/>
              </a:cxn>
            </a:cxnLst>
            <a:rect l="0" t="0" r="r" b="b"/>
            <a:pathLst>
              <a:path w="1080" h="1080">
                <a:moveTo>
                  <a:pt x="900" y="468"/>
                </a:moveTo>
                <a:cubicBezTo>
                  <a:pt x="936" y="504"/>
                  <a:pt x="1080" y="360"/>
                  <a:pt x="1080" y="540"/>
                </a:cubicBezTo>
                <a:cubicBezTo>
                  <a:pt x="1080" y="720"/>
                  <a:pt x="936" y="576"/>
                  <a:pt x="900" y="612"/>
                </a:cubicBezTo>
                <a:cubicBezTo>
                  <a:pt x="864" y="648"/>
                  <a:pt x="900" y="900"/>
                  <a:pt x="900" y="900"/>
                </a:cubicBezTo>
                <a:cubicBezTo>
                  <a:pt x="900" y="900"/>
                  <a:pt x="648" y="864"/>
                  <a:pt x="612" y="900"/>
                </a:cubicBezTo>
                <a:cubicBezTo>
                  <a:pt x="576" y="936"/>
                  <a:pt x="720" y="1080"/>
                  <a:pt x="540" y="1080"/>
                </a:cubicBezTo>
                <a:cubicBezTo>
                  <a:pt x="360" y="1080"/>
                  <a:pt x="504" y="936"/>
                  <a:pt x="468" y="900"/>
                </a:cubicBezTo>
                <a:cubicBezTo>
                  <a:pt x="432" y="864"/>
                  <a:pt x="180" y="900"/>
                  <a:pt x="180" y="900"/>
                </a:cubicBezTo>
                <a:cubicBezTo>
                  <a:pt x="180" y="900"/>
                  <a:pt x="216" y="648"/>
                  <a:pt x="180" y="612"/>
                </a:cubicBezTo>
                <a:cubicBezTo>
                  <a:pt x="144" y="576"/>
                  <a:pt x="0" y="720"/>
                  <a:pt x="0" y="540"/>
                </a:cubicBezTo>
                <a:cubicBezTo>
                  <a:pt x="0" y="360"/>
                  <a:pt x="144" y="504"/>
                  <a:pt x="180" y="468"/>
                </a:cubicBezTo>
                <a:cubicBezTo>
                  <a:pt x="216" y="432"/>
                  <a:pt x="180" y="180"/>
                  <a:pt x="180" y="180"/>
                </a:cubicBezTo>
                <a:cubicBezTo>
                  <a:pt x="180" y="180"/>
                  <a:pt x="432" y="216"/>
                  <a:pt x="468" y="180"/>
                </a:cubicBezTo>
                <a:cubicBezTo>
                  <a:pt x="504" y="144"/>
                  <a:pt x="360" y="0"/>
                  <a:pt x="540" y="0"/>
                </a:cubicBezTo>
                <a:cubicBezTo>
                  <a:pt x="720" y="0"/>
                  <a:pt x="576" y="144"/>
                  <a:pt x="612" y="180"/>
                </a:cubicBezTo>
                <a:cubicBezTo>
                  <a:pt x="648" y="216"/>
                  <a:pt x="900" y="180"/>
                  <a:pt x="900" y="180"/>
                </a:cubicBezTo>
                <a:cubicBezTo>
                  <a:pt x="900" y="180"/>
                  <a:pt x="864" y="432"/>
                  <a:pt x="900" y="46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97" name="Textfeld 37"/>
          <p:cNvSpPr txBox="1">
            <a:spLocks noChangeArrowheads="1"/>
          </p:cNvSpPr>
          <p:nvPr/>
        </p:nvSpPr>
        <p:spPr bwMode="auto">
          <a:xfrm>
            <a:off x="6216650" y="4786313"/>
            <a:ext cx="996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Objektschutz</a:t>
            </a:r>
          </a:p>
        </p:txBody>
      </p:sp>
      <p:pic>
        <p:nvPicPr>
          <p:cNvPr id="15398" name="Grafik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448175"/>
            <a:ext cx="903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9" name="Textfeld 39"/>
          <p:cNvSpPr txBox="1">
            <a:spLocks noChangeArrowheads="1"/>
          </p:cNvSpPr>
          <p:nvPr/>
        </p:nvSpPr>
        <p:spPr bwMode="auto">
          <a:xfrm>
            <a:off x="7858125" y="4749800"/>
            <a:ext cx="661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100" b="1"/>
              <a:t>Ad hoc BAO</a:t>
            </a:r>
          </a:p>
        </p:txBody>
      </p:sp>
      <p:sp>
        <p:nvSpPr>
          <p:cNvPr id="15400" name="Gleichschenkliges Dreieck 40"/>
          <p:cNvSpPr>
            <a:spLocks noChangeArrowheads="1"/>
          </p:cNvSpPr>
          <p:nvPr/>
        </p:nvSpPr>
        <p:spPr bwMode="auto">
          <a:xfrm>
            <a:off x="4699000" y="5805488"/>
            <a:ext cx="46038" cy="46037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305" name="Gleichschenkliges Dreieck 41"/>
          <p:cNvSpPr>
            <a:spLocks noChangeArrowheads="1"/>
          </p:cNvSpPr>
          <p:nvPr/>
        </p:nvSpPr>
        <p:spPr bwMode="auto">
          <a:xfrm>
            <a:off x="950913" y="5353050"/>
            <a:ext cx="7369175" cy="914400"/>
          </a:xfrm>
          <a:prstGeom prst="triangle">
            <a:avLst>
              <a:gd name="adj" fmla="val 50000"/>
            </a:avLst>
          </a:prstGeom>
          <a:solidFill>
            <a:srgbClr val="76B3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306" name="Textfeld 42"/>
          <p:cNvSpPr txBox="1">
            <a:spLocks noChangeArrowheads="1"/>
          </p:cNvSpPr>
          <p:nvPr/>
        </p:nvSpPr>
        <p:spPr bwMode="auto">
          <a:xfrm>
            <a:off x="2119313" y="5419725"/>
            <a:ext cx="4981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/>
              <a:t>BGM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/>
              <a:t>Einhaltung der AZVO 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 animBg="1"/>
      <p:bldP spid="11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975" y="6453188"/>
            <a:ext cx="4752975" cy="4048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smtClean="0"/>
              <a:t>Rüdiger Wollgramm, PP DU, Direktion GE</a:t>
            </a:r>
          </a:p>
        </p:txBody>
      </p:sp>
      <p:pic>
        <p:nvPicPr>
          <p:cNvPr id="17411" name="Picture 6" descr="Stopp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5750"/>
            <a:ext cx="82804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524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altLang="de-DE" sz="4000" smtClean="0">
                <a:solidFill>
                  <a:srgbClr val="0067CC"/>
                </a:solidFill>
              </a:rPr>
              <a:t>Rahmenbedingungen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91513" cy="1871663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Bezogen auf den Wachdienst ergeben sich daraus beispielhaft u. a. die nach-folgenden Wirkungszusammenhänge: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1085</Words>
  <Application>Microsoft Office PowerPoint</Application>
  <PresentationFormat>Bildschirmpräsentation (4:3)</PresentationFormat>
  <Paragraphs>195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Wingdings</vt:lpstr>
      <vt:lpstr>Standarddesign</vt:lpstr>
      <vt:lpstr>Schichtdienst  und  polizeitaktische Umsetzung </vt:lpstr>
      <vt:lpstr>Agenda</vt:lpstr>
      <vt:lpstr>Prolog:</vt:lpstr>
      <vt:lpstr>Prolog:</vt:lpstr>
      <vt:lpstr>Prolog:</vt:lpstr>
      <vt:lpstr>Prolog:</vt:lpstr>
      <vt:lpstr>Prolog:</vt:lpstr>
      <vt:lpstr>Einzelelemente:</vt:lpstr>
      <vt:lpstr>Rahmenbedingungen</vt:lpstr>
      <vt:lpstr>Rahmenbedingungen</vt:lpstr>
      <vt:lpstr>Rahmenbedingungen:</vt:lpstr>
      <vt:lpstr>Erkenntnisse:</vt:lpstr>
      <vt:lpstr>Zwischenfazit:</vt:lpstr>
      <vt:lpstr>Beispiele für Wirkungen:</vt:lpstr>
      <vt:lpstr>Beispiele für Wirkungen:</vt:lpstr>
      <vt:lpstr>Angestrebtes Ziel</vt:lpstr>
      <vt:lpstr>Ziele:</vt:lpstr>
      <vt:lpstr>Ziele:</vt:lpstr>
      <vt:lpstr>Ziele:</vt:lpstr>
      <vt:lpstr>Lösungen:</vt:lpstr>
      <vt:lpstr>Lösungen:</vt:lpstr>
      <vt:lpstr>Ausblick:</vt:lpstr>
      <vt:lpstr>Ausblick</vt:lpstr>
      <vt:lpstr>Ausblick</vt:lpstr>
      <vt:lpstr>PowerPoint-Präsentation</vt:lpstr>
      <vt:lpstr>Vielen Dank für ihre Aufmerksamkeit!  Ich hoffe auf eine angeregte Diskussion! </vt:lpstr>
    </vt:vector>
  </TitlesOfParts>
  <Manager>Wollgramm, Rüdieger</Manager>
  <Company>Polizei NRW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Wachdienst</dc:title>
  <dc:subject>Strategische Ausrichtung Wachdienst</dc:subject>
  <dc:creator>nw052102</dc:creator>
  <cp:lastModifiedBy>Sabine Deeken</cp:lastModifiedBy>
  <cp:revision>152</cp:revision>
  <cp:lastPrinted>2015-06-03T09:04:02Z</cp:lastPrinted>
  <dcterms:created xsi:type="dcterms:W3CDTF">2010-11-11T13:36:49Z</dcterms:created>
  <dcterms:modified xsi:type="dcterms:W3CDTF">2015-06-08T06:57:32Z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halt">
    <vt:lpwstr>Präsentationen</vt:lpwstr>
  </property>
  <property fmtid="{D5CDD505-2E9C-101B-9397-08002B2CF9AE}" pid="3" name="ContentType">
    <vt:lpwstr>Dokument</vt:lpwstr>
  </property>
</Properties>
</file>