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80" r:id="rId4"/>
    <p:sldId id="275" r:id="rId5"/>
    <p:sldId id="273" r:id="rId6"/>
    <p:sldId id="274" r:id="rId7"/>
    <p:sldId id="259" r:id="rId8"/>
    <p:sldId id="261" r:id="rId9"/>
    <p:sldId id="281" r:id="rId10"/>
    <p:sldId id="277" r:id="rId11"/>
    <p:sldId id="282" r:id="rId12"/>
    <p:sldId id="265" r:id="rId13"/>
  </p:sldIdLst>
  <p:sldSz cx="12192000" cy="6858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EF3"/>
    <a:srgbClr val="96A9B8"/>
    <a:srgbClr val="203856"/>
    <a:srgbClr val="6FC2DF"/>
    <a:srgbClr val="52B5D8"/>
    <a:srgbClr val="BFD5EF"/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6465" autoAdjust="0"/>
    <p:restoredTop sz="96305" autoAdjust="0"/>
  </p:normalViewPr>
  <p:slideViewPr>
    <p:cSldViewPr snapToGrid="0">
      <p:cViewPr varScale="1">
        <p:scale>
          <a:sx n="70" d="100"/>
          <a:sy n="70" d="100"/>
        </p:scale>
        <p:origin x="46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20" d="100"/>
          <a:sy n="120" d="100"/>
        </p:scale>
        <p:origin x="1200" y="-30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202" cy="498099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701" y="2"/>
            <a:ext cx="2972202" cy="498099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4D66B499-96A2-4D6A-86E2-FCCF33F42C6D}" type="datetimeFigureOut">
              <a:rPr lang="de-DE" smtClean="0"/>
              <a:t>22.04.2016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7590"/>
            <a:ext cx="2972202" cy="498099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701" y="9447590"/>
            <a:ext cx="2972202" cy="498099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B57FA452-EECA-406A-A30B-E5E2B98240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751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901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1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2C10E57C-B8B7-47EA-859E-6628CBC9E0BA}" type="datetimeFigureOut">
              <a:rPr lang="de-DE" smtClean="0"/>
              <a:t>22.04.2016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441700" y="604838"/>
            <a:ext cx="3094038" cy="1739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63"/>
            <a:ext cx="5486400" cy="4319419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46682"/>
            <a:ext cx="2971800" cy="499011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4" y="9446682"/>
            <a:ext cx="2971800" cy="499011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31A51E41-AD36-4F03-96F0-FF2C6F8D83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083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85800" y="4786363"/>
            <a:ext cx="5965159" cy="3916116"/>
          </a:xfrm>
        </p:spPr>
        <p:txBody>
          <a:bodyPr/>
          <a:lstStyle/>
          <a:p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1E41-AD36-4F03-96F0-FF2C6F8D832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27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1E41-AD36-4F03-96F0-FF2C6F8D8324}" type="slidenum">
              <a:rPr lang="de-DE" smtClean="0"/>
              <a:t>10</a:t>
            </a:fld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176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izen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515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1E41-AD36-4F03-96F0-FF2C6F8D8324}" type="slidenum">
              <a:rPr lang="de-DE" smtClean="0"/>
              <a:t>12</a:t>
            </a:fld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667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38625" y="1270000"/>
            <a:ext cx="2190750" cy="1231900"/>
          </a:xfrm>
        </p:spPr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1E41-AD36-4F03-96F0-FF2C6F8D8324}" type="slidenum">
              <a:rPr lang="de-DE" smtClean="0"/>
              <a:t>2</a:t>
            </a:fld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01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1E41-AD36-4F03-96F0-FF2C6F8D8324}" type="slidenum">
              <a:rPr lang="de-DE" smtClean="0"/>
              <a:t>3</a:t>
            </a:fld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918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1E41-AD36-4F03-96F0-FF2C6F8D8324}" type="slidenum">
              <a:rPr lang="de-DE" smtClean="0"/>
              <a:t>4</a:t>
            </a:fld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594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1E41-AD36-4F03-96F0-FF2C6F8D8324}" type="slidenum">
              <a:rPr lang="de-DE" smtClean="0"/>
              <a:t>5</a:t>
            </a:fld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511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722688" y="1325563"/>
            <a:ext cx="2701925" cy="151923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1E41-AD36-4F03-96F0-FF2C6F8D832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952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1E41-AD36-4F03-96F0-FF2C6F8D8324}" type="slidenum">
              <a:rPr lang="de-DE" smtClean="0"/>
              <a:t>7</a:t>
            </a:fld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9422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1E41-AD36-4F03-96F0-FF2C6F8D8324}" type="slidenum">
              <a:rPr lang="de-DE" smtClean="0"/>
              <a:t>8</a:t>
            </a:fld>
            <a:endParaRPr lang="de-DE"/>
          </a:p>
        </p:txBody>
      </p:sp>
      <p:sp>
        <p:nvSpPr>
          <p:cNvPr id="3" name="Notizen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303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187700" y="401638"/>
            <a:ext cx="3238500" cy="1820862"/>
          </a:xfrm>
        </p:spPr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1E41-AD36-4F03-96F0-FF2C6F8D8324}" type="slidenum">
              <a:rPr lang="de-DE" smtClean="0"/>
              <a:t>9</a:t>
            </a:fld>
            <a:endParaRPr lang="de-DE"/>
          </a:p>
        </p:txBody>
      </p:sp>
      <p:sp>
        <p:nvSpPr>
          <p:cNvPr id="3" name="Notizen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520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-18224" y="5559552"/>
            <a:ext cx="1950656" cy="1298448"/>
          </a:xfrm>
          <a:prstGeom prst="rect">
            <a:avLst/>
          </a:prstGeom>
          <a:solidFill>
            <a:srgbClr val="CDDE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/>
          <p:cNvSpPr/>
          <p:nvPr userDrawn="1"/>
        </p:nvSpPr>
        <p:spPr>
          <a:xfrm>
            <a:off x="4078288" y="5559552"/>
            <a:ext cx="1950656" cy="1298448"/>
          </a:xfrm>
          <a:prstGeom prst="rect">
            <a:avLst/>
          </a:prstGeom>
          <a:solidFill>
            <a:srgbClr val="203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 userDrawn="1"/>
        </p:nvSpPr>
        <p:spPr>
          <a:xfrm>
            <a:off x="6132640" y="5559552"/>
            <a:ext cx="1950656" cy="1298448"/>
          </a:xfrm>
          <a:prstGeom prst="rect">
            <a:avLst/>
          </a:prstGeom>
          <a:solidFill>
            <a:srgbClr val="96A9B8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42" name="Rechteck 41"/>
          <p:cNvSpPr/>
          <p:nvPr userDrawn="1"/>
        </p:nvSpPr>
        <p:spPr>
          <a:xfrm>
            <a:off x="8186992" y="5559552"/>
            <a:ext cx="1950656" cy="1298448"/>
          </a:xfrm>
          <a:prstGeom prst="rect">
            <a:avLst/>
          </a:prstGeom>
          <a:solidFill>
            <a:srgbClr val="CDDE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 userDrawn="1"/>
        </p:nvSpPr>
        <p:spPr>
          <a:xfrm>
            <a:off x="10241344" y="5559552"/>
            <a:ext cx="1950656" cy="1298448"/>
          </a:xfrm>
          <a:prstGeom prst="rect">
            <a:avLst/>
          </a:prstGeom>
          <a:solidFill>
            <a:schemeClr val="tx2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44" name="Rechteck 43"/>
          <p:cNvSpPr/>
          <p:nvPr userDrawn="1"/>
        </p:nvSpPr>
        <p:spPr>
          <a:xfrm>
            <a:off x="-18224" y="4151376"/>
            <a:ext cx="1950656" cy="12984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/>
          <p:cNvSpPr/>
          <p:nvPr userDrawn="1"/>
        </p:nvSpPr>
        <p:spPr>
          <a:xfrm>
            <a:off x="2036128" y="4151376"/>
            <a:ext cx="1950656" cy="1298448"/>
          </a:xfrm>
          <a:prstGeom prst="rect">
            <a:avLst/>
          </a:prstGeom>
          <a:solidFill>
            <a:srgbClr val="96A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/>
          <p:cNvSpPr/>
          <p:nvPr userDrawn="1"/>
        </p:nvSpPr>
        <p:spPr>
          <a:xfrm>
            <a:off x="4078288" y="4151376"/>
            <a:ext cx="1950656" cy="1298448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 userDrawn="1"/>
        </p:nvSpPr>
        <p:spPr>
          <a:xfrm>
            <a:off x="0" y="2743200"/>
            <a:ext cx="1950656" cy="1298448"/>
          </a:xfrm>
          <a:prstGeom prst="rect">
            <a:avLst/>
          </a:prstGeom>
          <a:solidFill>
            <a:srgbClr val="203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51" name="Rechteck 50"/>
          <p:cNvSpPr/>
          <p:nvPr userDrawn="1"/>
        </p:nvSpPr>
        <p:spPr>
          <a:xfrm>
            <a:off x="2054352" y="2743200"/>
            <a:ext cx="1932432" cy="1298448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53" name="Rechteck 52"/>
          <p:cNvSpPr/>
          <p:nvPr userDrawn="1"/>
        </p:nvSpPr>
        <p:spPr>
          <a:xfrm>
            <a:off x="6150864" y="2743200"/>
            <a:ext cx="6041136" cy="2706624"/>
          </a:xfrm>
          <a:prstGeom prst="rect">
            <a:avLst/>
          </a:prstGeom>
          <a:solidFill>
            <a:srgbClr val="203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 userDrawn="1"/>
        </p:nvSpPr>
        <p:spPr>
          <a:xfrm>
            <a:off x="4078288" y="1335024"/>
            <a:ext cx="1950656" cy="1298448"/>
          </a:xfrm>
          <a:prstGeom prst="rect">
            <a:avLst/>
          </a:prstGeom>
          <a:solidFill>
            <a:srgbClr val="96A9B8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/>
          <p:cNvSpPr/>
          <p:nvPr userDrawn="1"/>
        </p:nvSpPr>
        <p:spPr>
          <a:xfrm>
            <a:off x="10241344" y="1335024"/>
            <a:ext cx="1950656" cy="1298448"/>
          </a:xfrm>
          <a:prstGeom prst="rect">
            <a:avLst/>
          </a:prstGeom>
          <a:solidFill>
            <a:srgbClr val="CDDE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64" name="Rechteck 63"/>
          <p:cNvSpPr/>
          <p:nvPr userDrawn="1"/>
        </p:nvSpPr>
        <p:spPr>
          <a:xfrm>
            <a:off x="4084584" y="-79248"/>
            <a:ext cx="1950656" cy="1298448"/>
          </a:xfrm>
          <a:prstGeom prst="rect">
            <a:avLst/>
          </a:prstGeom>
          <a:solidFill>
            <a:srgbClr val="CDDE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65" name="Rechteck 64"/>
          <p:cNvSpPr/>
          <p:nvPr userDrawn="1"/>
        </p:nvSpPr>
        <p:spPr>
          <a:xfrm>
            <a:off x="6150864" y="-79248"/>
            <a:ext cx="1950656" cy="1298448"/>
          </a:xfrm>
          <a:prstGeom prst="rect">
            <a:avLst/>
          </a:prstGeom>
          <a:solidFill>
            <a:schemeClr val="tx2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66" name="Rechteck 65"/>
          <p:cNvSpPr/>
          <p:nvPr userDrawn="1"/>
        </p:nvSpPr>
        <p:spPr>
          <a:xfrm>
            <a:off x="8205216" y="-79248"/>
            <a:ext cx="1950656" cy="1298448"/>
          </a:xfrm>
          <a:prstGeom prst="rect">
            <a:avLst/>
          </a:prstGeom>
          <a:solidFill>
            <a:srgbClr val="203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67" name="Rechteck 66"/>
          <p:cNvSpPr/>
          <p:nvPr userDrawn="1"/>
        </p:nvSpPr>
        <p:spPr>
          <a:xfrm>
            <a:off x="10259568" y="-79248"/>
            <a:ext cx="1950656" cy="12984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67"/>
          <p:cNvSpPr txBox="1"/>
          <p:nvPr userDrawn="1"/>
        </p:nvSpPr>
        <p:spPr>
          <a:xfrm>
            <a:off x="6111112" y="2962656"/>
            <a:ext cx="6022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000" dirty="0" smtClean="0">
                <a:solidFill>
                  <a:schemeClr val="bg1"/>
                </a:solidFill>
              </a:rPr>
              <a:t>Neue Perspektiven und Vielfalt in der fachpraktischen Ausbildung</a:t>
            </a:r>
            <a:endParaRPr lang="de-DE" sz="4000" dirty="0">
              <a:solidFill>
                <a:schemeClr val="bg1"/>
              </a:solidFill>
            </a:endParaRPr>
          </a:p>
        </p:txBody>
      </p:sp>
      <p:sp>
        <p:nvSpPr>
          <p:cNvPr id="69" name="Textfeld 68"/>
          <p:cNvSpPr txBox="1"/>
          <p:nvPr userDrawn="1"/>
        </p:nvSpPr>
        <p:spPr>
          <a:xfrm>
            <a:off x="6996684" y="4991070"/>
            <a:ext cx="5157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solidFill>
                  <a:schemeClr val="bg1"/>
                </a:solidFill>
              </a:rPr>
              <a:t>Heike Wächterowitz, PP Köln Ausbildungsleitung</a:t>
            </a:r>
            <a:endParaRPr lang="de-DE" sz="1400" dirty="0">
              <a:solidFill>
                <a:schemeClr val="bg1"/>
              </a:solidFill>
            </a:endParaRPr>
          </a:p>
        </p:txBody>
      </p:sp>
      <p:pic>
        <p:nvPicPr>
          <p:cNvPr id="70" name="Grafik 6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05" t="9575" r="367" b="11936"/>
          <a:stretch/>
        </p:blipFill>
        <p:spPr>
          <a:xfrm>
            <a:off x="-48768" y="-107079"/>
            <a:ext cx="4035552" cy="2737104"/>
          </a:xfrm>
          <a:prstGeom prst="rect">
            <a:avLst/>
          </a:prstGeom>
        </p:spPr>
      </p:pic>
      <p:cxnSp>
        <p:nvCxnSpPr>
          <p:cNvPr id="72" name="Gerader Verbinder 71"/>
          <p:cNvCxnSpPr/>
          <p:nvPr userDrawn="1"/>
        </p:nvCxnSpPr>
        <p:spPr>
          <a:xfrm flipV="1">
            <a:off x="1997368" y="-319718"/>
            <a:ext cx="0" cy="2977574"/>
          </a:xfrm>
          <a:prstGeom prst="line">
            <a:avLst/>
          </a:prstGeom>
          <a:ln w="1079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/>
          <p:cNvCxnSpPr/>
          <p:nvPr userDrawn="1"/>
        </p:nvCxnSpPr>
        <p:spPr>
          <a:xfrm flipV="1">
            <a:off x="-195072" y="1271376"/>
            <a:ext cx="4248912" cy="45720"/>
          </a:xfrm>
          <a:prstGeom prst="line">
            <a:avLst/>
          </a:prstGeom>
          <a:ln w="1174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Grafik 7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768" y="4151376"/>
            <a:ext cx="1984724" cy="1298448"/>
          </a:xfrm>
          <a:prstGeom prst="rect">
            <a:avLst/>
          </a:prstGeom>
        </p:spPr>
      </p:pic>
      <p:pic>
        <p:nvPicPr>
          <p:cNvPr id="77" name="Grafik 7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3" b="50725"/>
          <a:stretch/>
        </p:blipFill>
        <p:spPr>
          <a:xfrm>
            <a:off x="10242642" y="-99082"/>
            <a:ext cx="1967582" cy="1320557"/>
          </a:xfrm>
          <a:prstGeom prst="rect">
            <a:avLst/>
          </a:prstGeom>
        </p:spPr>
      </p:pic>
      <p:pic>
        <p:nvPicPr>
          <p:cNvPr id="78" name="Grafik 7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864" y="1328928"/>
            <a:ext cx="1950656" cy="1302336"/>
          </a:xfrm>
          <a:prstGeom prst="rect">
            <a:avLst/>
          </a:prstGeom>
        </p:spPr>
      </p:pic>
      <p:pic>
        <p:nvPicPr>
          <p:cNvPr id="79" name="Grafik 7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47" b="42081"/>
          <a:stretch/>
        </p:blipFill>
        <p:spPr>
          <a:xfrm>
            <a:off x="4078288" y="2744604"/>
            <a:ext cx="1950656" cy="129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74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A3A3-A75C-400B-916C-5A3E20864679}" type="datetimeFigureOut">
              <a:rPr lang="de-DE" smtClean="0"/>
              <a:t>22.04.2016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6258-0683-4F98-A9BD-076C938E08E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Datumsplatzhalter 1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AAA3A3-A75C-400B-916C-5A3E20864679}" type="datetimeFigureOut">
              <a:rPr lang="de-DE" smtClean="0"/>
              <a:pPr/>
              <a:t>22.04.2016</a:t>
            </a:fld>
            <a:endParaRPr lang="de-DE"/>
          </a:p>
        </p:txBody>
      </p:sp>
      <p:sp>
        <p:nvSpPr>
          <p:cNvPr id="8" name="Foliennummernplatzhalter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7E6258-0683-4F98-A9BD-076C938E08E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62" t="7717" r="15897" b="947"/>
          <a:stretch/>
        </p:blipFill>
        <p:spPr>
          <a:xfrm>
            <a:off x="0" y="-21432"/>
            <a:ext cx="596900" cy="956803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>
          <a:xfrm>
            <a:off x="622559" y="-15948"/>
            <a:ext cx="690878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623426" y="425376"/>
            <a:ext cx="690878" cy="509997"/>
          </a:xfrm>
          <a:prstGeom prst="rect">
            <a:avLst/>
          </a:prstGeom>
          <a:solidFill>
            <a:srgbClr val="96A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r Verbinder 11"/>
          <p:cNvCxnSpPr/>
          <p:nvPr userDrawn="1"/>
        </p:nvCxnSpPr>
        <p:spPr>
          <a:xfrm flipH="1">
            <a:off x="-103619" y="415852"/>
            <a:ext cx="1425214" cy="9524"/>
          </a:xfrm>
          <a:prstGeom prst="line">
            <a:avLst/>
          </a:prstGeom>
          <a:ln w="2286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 flipH="1">
            <a:off x="608481" y="-21432"/>
            <a:ext cx="324" cy="956803"/>
          </a:xfrm>
          <a:prstGeom prst="line">
            <a:avLst/>
          </a:prstGeom>
          <a:ln w="2286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 userDrawn="1"/>
        </p:nvSpPr>
        <p:spPr>
          <a:xfrm>
            <a:off x="1600200" y="425376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Folientitel</a:t>
            </a:r>
            <a:endParaRPr lang="de-DE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70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A3A3-A75C-400B-916C-5A3E20864679}" type="datetimeFigureOut">
              <a:rPr lang="de-DE" smtClean="0"/>
              <a:t>22.04.2016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6258-0683-4F98-A9BD-076C938E0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485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er">
    <p:bg>
      <p:bgPr>
        <a:solidFill>
          <a:schemeClr val="tx2">
            <a:lumMod val="20000"/>
            <a:lumOff val="80000"/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11374968" y="6551613"/>
            <a:ext cx="385233" cy="3413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E2AA4D-7F70-4025-AA09-6848B79C8E6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xfrm>
            <a:off x="554567" y="6551614"/>
            <a:ext cx="1003300" cy="2889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439C34-0B8F-4053-9C62-A64E48668B9E}" type="datetime1">
              <a:rPr lang="de-DE" altLang="de-DE"/>
              <a:pPr>
                <a:defRPr/>
              </a:pPr>
              <a:t>22.04.2016</a:t>
            </a:fld>
            <a:endParaRPr lang="de-DE" altLang="de-DE" dirty="0"/>
          </a:p>
        </p:txBody>
      </p:sp>
      <p:sp>
        <p:nvSpPr>
          <p:cNvPr id="6" name="Datumsplatzhalter 1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AAA3A3-A75C-400B-916C-5A3E20864679}" type="datetimeFigureOut">
              <a:rPr lang="de-DE" smtClean="0"/>
              <a:pPr/>
              <a:t>22.04.2016</a:t>
            </a:fld>
            <a:endParaRPr lang="de-DE"/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8" name="Foliennummernplatzhalter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7E6258-0683-4F98-A9BD-076C938E08E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62" t="7717" r="15897" b="947"/>
          <a:stretch/>
        </p:blipFill>
        <p:spPr>
          <a:xfrm>
            <a:off x="0" y="-21432"/>
            <a:ext cx="596900" cy="956803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>
          <a:xfrm>
            <a:off x="622559" y="-15948"/>
            <a:ext cx="690878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623426" y="440072"/>
            <a:ext cx="690878" cy="495301"/>
          </a:xfrm>
          <a:prstGeom prst="rect">
            <a:avLst/>
          </a:prstGeom>
          <a:solidFill>
            <a:srgbClr val="96A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r Verbinder 11"/>
          <p:cNvCxnSpPr/>
          <p:nvPr userDrawn="1"/>
        </p:nvCxnSpPr>
        <p:spPr>
          <a:xfrm flipH="1">
            <a:off x="-89333" y="425376"/>
            <a:ext cx="707130" cy="0"/>
          </a:xfrm>
          <a:prstGeom prst="line">
            <a:avLst/>
          </a:prstGeom>
          <a:ln w="2286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ieren 12"/>
          <p:cNvGrpSpPr/>
          <p:nvPr userDrawn="1"/>
        </p:nvGrpSpPr>
        <p:grpSpPr>
          <a:xfrm>
            <a:off x="-103619" y="-21432"/>
            <a:ext cx="1425214" cy="956805"/>
            <a:chOff x="-103619" y="-21432"/>
            <a:chExt cx="1425214" cy="956805"/>
          </a:xfrm>
        </p:grpSpPr>
        <p:pic>
          <p:nvPicPr>
            <p:cNvPr id="14" name="Grafik 13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62" t="7717" r="15897" b="947"/>
            <a:stretch/>
          </p:blipFill>
          <p:spPr>
            <a:xfrm>
              <a:off x="0" y="-21432"/>
              <a:ext cx="596900" cy="956803"/>
            </a:xfrm>
            <a:prstGeom prst="rect">
              <a:avLst/>
            </a:prstGeom>
          </p:spPr>
        </p:pic>
        <p:sp>
          <p:nvSpPr>
            <p:cNvPr id="15" name="Rechteck 14"/>
            <p:cNvSpPr/>
            <p:nvPr userDrawn="1"/>
          </p:nvSpPr>
          <p:spPr>
            <a:xfrm>
              <a:off x="622559" y="-15948"/>
              <a:ext cx="690878" cy="431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/>
            <p:cNvSpPr/>
            <p:nvPr userDrawn="1"/>
          </p:nvSpPr>
          <p:spPr>
            <a:xfrm>
              <a:off x="623426" y="425376"/>
              <a:ext cx="690878" cy="509997"/>
            </a:xfrm>
            <a:prstGeom prst="rect">
              <a:avLst/>
            </a:prstGeom>
            <a:solidFill>
              <a:srgbClr val="96A9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7" name="Gerader Verbinder 16"/>
            <p:cNvCxnSpPr/>
            <p:nvPr userDrawn="1"/>
          </p:nvCxnSpPr>
          <p:spPr>
            <a:xfrm flipH="1">
              <a:off x="-103619" y="415852"/>
              <a:ext cx="1425214" cy="9524"/>
            </a:xfrm>
            <a:prstGeom prst="line">
              <a:avLst/>
            </a:prstGeom>
            <a:ln w="2286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 userDrawn="1"/>
          </p:nvCxnSpPr>
          <p:spPr>
            <a:xfrm flipH="1">
              <a:off x="608481" y="-21432"/>
              <a:ext cx="324" cy="956803"/>
            </a:xfrm>
            <a:prstGeom prst="line">
              <a:avLst/>
            </a:prstGeom>
            <a:ln w="2286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feld 18"/>
          <p:cNvSpPr txBox="1"/>
          <p:nvPr userDrawn="1"/>
        </p:nvSpPr>
        <p:spPr>
          <a:xfrm>
            <a:off x="589431" y="492919"/>
            <a:ext cx="867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chemeClr val="bg1"/>
                </a:solidFill>
                <a:latin typeface="Arial" panose="020B0604020202020204" pitchFamily="34" charset="0"/>
                <a:ea typeface="Gulim" panose="020B0600000101010101" pitchFamily="34" charset="-127"/>
                <a:cs typeface="Arial" panose="020B0604020202020204" pitchFamily="34" charset="0"/>
              </a:rPr>
              <a:t>PRAXIS</a:t>
            </a:r>
            <a:endParaRPr lang="de-DE" sz="1200" dirty="0">
              <a:solidFill>
                <a:schemeClr val="bg1"/>
              </a:solidFill>
              <a:latin typeface="Arial" panose="020B0604020202020204" pitchFamily="34" charset="0"/>
              <a:ea typeface="Guli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23" name="Titel 1"/>
          <p:cNvSpPr>
            <a:spLocks noGrp="1"/>
          </p:cNvSpPr>
          <p:nvPr>
            <p:ph type="title"/>
          </p:nvPr>
        </p:nvSpPr>
        <p:spPr>
          <a:xfrm>
            <a:off x="5366661" y="292578"/>
            <a:ext cx="6496468" cy="775591"/>
          </a:xfrm>
        </p:spPr>
        <p:txBody>
          <a:bodyPr>
            <a:normAutofit/>
          </a:bodyPr>
          <a:lstStyle>
            <a:lvl1pPr algn="r">
              <a:defRPr sz="32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cxnSp>
        <p:nvCxnSpPr>
          <p:cNvPr id="25" name="Gerader Verbinder 24"/>
          <p:cNvCxnSpPr/>
          <p:nvPr userDrawn="1"/>
        </p:nvCxnSpPr>
        <p:spPr>
          <a:xfrm flipH="1">
            <a:off x="7026442" y="887243"/>
            <a:ext cx="48366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793775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bg>
      <p:bgPr>
        <a:solidFill>
          <a:schemeClr val="tx2">
            <a:lumMod val="20000"/>
            <a:lumOff val="80000"/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A3A3-A75C-400B-916C-5A3E20864679}" type="datetimeFigureOut">
              <a:rPr lang="de-DE" smtClean="0"/>
              <a:t>22.04.2016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6258-0683-4F98-A9BD-076C938E08E9}" type="slidenum">
              <a:rPr lang="de-DE" smtClean="0"/>
              <a:t>‹Nr.›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62" t="7717" r="15897" b="947"/>
          <a:stretch/>
        </p:blipFill>
        <p:spPr>
          <a:xfrm>
            <a:off x="0" y="-21432"/>
            <a:ext cx="596900" cy="956803"/>
          </a:xfrm>
          <a:prstGeom prst="rect">
            <a:avLst/>
          </a:prstGeom>
        </p:spPr>
      </p:pic>
      <p:sp>
        <p:nvSpPr>
          <p:cNvPr id="6" name="Rechteck 5"/>
          <p:cNvSpPr/>
          <p:nvPr userDrawn="1"/>
        </p:nvSpPr>
        <p:spPr>
          <a:xfrm>
            <a:off x="622559" y="-15948"/>
            <a:ext cx="690878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623426" y="425376"/>
            <a:ext cx="690878" cy="509997"/>
          </a:xfrm>
          <a:prstGeom prst="rect">
            <a:avLst/>
          </a:prstGeom>
          <a:solidFill>
            <a:srgbClr val="96A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r Verbinder 8"/>
          <p:cNvCxnSpPr/>
          <p:nvPr userDrawn="1"/>
        </p:nvCxnSpPr>
        <p:spPr>
          <a:xfrm flipH="1">
            <a:off x="-103619" y="415852"/>
            <a:ext cx="1425214" cy="9524"/>
          </a:xfrm>
          <a:prstGeom prst="line">
            <a:avLst/>
          </a:prstGeom>
          <a:ln w="2286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 userDrawn="1"/>
        </p:nvCxnSpPr>
        <p:spPr>
          <a:xfrm flipH="1">
            <a:off x="608481" y="-21432"/>
            <a:ext cx="324" cy="956803"/>
          </a:xfrm>
          <a:prstGeom prst="line">
            <a:avLst/>
          </a:prstGeom>
          <a:ln w="2286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5366661" y="292578"/>
            <a:ext cx="6496468" cy="775591"/>
          </a:xfrm>
        </p:spPr>
        <p:txBody>
          <a:bodyPr>
            <a:normAutofit/>
          </a:bodyPr>
          <a:lstStyle>
            <a:lvl1pPr algn="r">
              <a:defRPr sz="32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cxnSp>
        <p:nvCxnSpPr>
          <p:cNvPr id="14" name="Gerader Verbinder 13"/>
          <p:cNvCxnSpPr/>
          <p:nvPr userDrawn="1"/>
        </p:nvCxnSpPr>
        <p:spPr>
          <a:xfrm flipH="1">
            <a:off x="7026442" y="911307"/>
            <a:ext cx="48366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90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solidFill>
          <a:srgbClr val="CDDEF3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A3A3-A75C-400B-916C-5A3E20864679}" type="datetimeFigureOut">
              <a:rPr lang="de-DE" smtClean="0"/>
              <a:t>22.04.2016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6258-0683-4F98-A9BD-076C938E08E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Datumsplatzhalter 1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AAA3A3-A75C-400B-916C-5A3E20864679}" type="datetimeFigureOut">
              <a:rPr lang="de-DE" smtClean="0"/>
              <a:pPr/>
              <a:t>22.04.2016</a:t>
            </a:fld>
            <a:endParaRPr lang="de-DE"/>
          </a:p>
        </p:txBody>
      </p:sp>
      <p:sp>
        <p:nvSpPr>
          <p:cNvPr id="8" name="Foliennummernplatzhalter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7E6258-0683-4F98-A9BD-076C938E08E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62" t="7717" r="15897" b="947"/>
          <a:stretch/>
        </p:blipFill>
        <p:spPr>
          <a:xfrm>
            <a:off x="0" y="-21432"/>
            <a:ext cx="596900" cy="956803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>
          <a:xfrm>
            <a:off x="622559" y="-15948"/>
            <a:ext cx="690878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623426" y="425376"/>
            <a:ext cx="690878" cy="509997"/>
          </a:xfrm>
          <a:prstGeom prst="rect">
            <a:avLst/>
          </a:prstGeom>
          <a:solidFill>
            <a:srgbClr val="96A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r Verbinder 11"/>
          <p:cNvCxnSpPr/>
          <p:nvPr userDrawn="1"/>
        </p:nvCxnSpPr>
        <p:spPr>
          <a:xfrm flipH="1">
            <a:off x="-103619" y="415852"/>
            <a:ext cx="1425214" cy="9524"/>
          </a:xfrm>
          <a:prstGeom prst="line">
            <a:avLst/>
          </a:prstGeom>
          <a:ln w="2286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 flipH="1">
            <a:off x="608481" y="-21432"/>
            <a:ext cx="324" cy="956803"/>
          </a:xfrm>
          <a:prstGeom prst="line">
            <a:avLst/>
          </a:prstGeom>
          <a:ln w="2286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5583237" y="292578"/>
            <a:ext cx="6496468" cy="775591"/>
          </a:xfrm>
        </p:spPr>
        <p:txBody>
          <a:bodyPr>
            <a:normAutofit/>
          </a:bodyPr>
          <a:lstStyle>
            <a:lvl1pPr algn="r">
              <a:defRPr sz="32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cxnSp>
        <p:nvCxnSpPr>
          <p:cNvPr id="16" name="Gerader Verbinder 15"/>
          <p:cNvCxnSpPr/>
          <p:nvPr userDrawn="1"/>
        </p:nvCxnSpPr>
        <p:spPr>
          <a:xfrm flipH="1">
            <a:off x="7026442" y="935371"/>
            <a:ext cx="48366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251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A3A3-A75C-400B-916C-5A3E20864679}" type="datetimeFigureOut">
              <a:rPr lang="de-DE" smtClean="0"/>
              <a:t>22.04.2016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6258-0683-4F98-A9BD-076C938E0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6767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A3A3-A75C-400B-916C-5A3E20864679}" type="datetimeFigureOut">
              <a:rPr lang="de-DE" smtClean="0"/>
              <a:t>22.04.2016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6258-0683-4F98-A9BD-076C938E0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394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A3A3-A75C-400B-916C-5A3E20864679}" type="datetimeFigureOut">
              <a:rPr lang="de-DE" smtClean="0"/>
              <a:t>22.04.2016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6258-0683-4F98-A9BD-076C938E0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766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Pr>
        <a:solidFill>
          <a:schemeClr val="tx2">
            <a:lumMod val="20000"/>
            <a:lumOff val="8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A3A3-A75C-400B-916C-5A3E20864679}" type="datetimeFigureOut">
              <a:rPr lang="de-DE" smtClean="0"/>
              <a:t>22.04.2016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6258-0683-4F98-A9BD-076C938E08E9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umsplatzhalter 1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AAA3A3-A75C-400B-916C-5A3E20864679}" type="datetimeFigureOut">
              <a:rPr lang="de-DE" smtClean="0"/>
              <a:pPr/>
              <a:t>22.04.2016</a:t>
            </a:fld>
            <a:endParaRPr lang="de-DE"/>
          </a:p>
        </p:txBody>
      </p:sp>
      <p:sp>
        <p:nvSpPr>
          <p:cNvPr id="7" name="Foliennummernplatzhalter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7E6258-0683-4F98-A9BD-076C938E08E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62" t="7717" r="15897" b="947"/>
          <a:stretch/>
        </p:blipFill>
        <p:spPr>
          <a:xfrm>
            <a:off x="0" y="-21432"/>
            <a:ext cx="596900" cy="956803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622559" y="-15948"/>
            <a:ext cx="690878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623426" y="425376"/>
            <a:ext cx="690878" cy="509997"/>
          </a:xfrm>
          <a:prstGeom prst="rect">
            <a:avLst/>
          </a:prstGeom>
          <a:solidFill>
            <a:srgbClr val="96A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r Verbinder 10"/>
          <p:cNvCxnSpPr/>
          <p:nvPr userDrawn="1"/>
        </p:nvCxnSpPr>
        <p:spPr>
          <a:xfrm flipH="1">
            <a:off x="-103619" y="415852"/>
            <a:ext cx="1425214" cy="9524"/>
          </a:xfrm>
          <a:prstGeom prst="line">
            <a:avLst/>
          </a:prstGeom>
          <a:ln w="2286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 userDrawn="1"/>
        </p:nvCxnSpPr>
        <p:spPr>
          <a:xfrm flipH="1">
            <a:off x="608481" y="-21432"/>
            <a:ext cx="324" cy="956803"/>
          </a:xfrm>
          <a:prstGeom prst="line">
            <a:avLst/>
          </a:prstGeom>
          <a:ln w="2286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5583237" y="292578"/>
            <a:ext cx="6496468" cy="775591"/>
          </a:xfrm>
        </p:spPr>
        <p:txBody>
          <a:bodyPr>
            <a:normAutofit/>
          </a:bodyPr>
          <a:lstStyle>
            <a:lvl1pPr algn="r">
              <a:defRPr sz="32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cxnSp>
        <p:nvCxnSpPr>
          <p:cNvPr id="16" name="Gerader Verbinder 15"/>
          <p:cNvCxnSpPr/>
          <p:nvPr userDrawn="1"/>
        </p:nvCxnSpPr>
        <p:spPr>
          <a:xfrm flipH="1">
            <a:off x="7026442" y="935371"/>
            <a:ext cx="48366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324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solidFill>
          <a:schemeClr val="tx2">
            <a:lumMod val="20000"/>
            <a:lumOff val="80000"/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A3A3-A75C-400B-916C-5A3E20864679}" type="datetimeFigureOut">
              <a:rPr lang="de-DE" smtClean="0"/>
              <a:t>22.04.2016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6258-0683-4F98-A9BD-076C938E08E9}" type="slidenum">
              <a:rPr lang="de-DE" smtClean="0"/>
              <a:t>‹Nr.›</a:t>
            </a:fld>
            <a:endParaRPr lang="de-DE"/>
          </a:p>
        </p:txBody>
      </p:sp>
      <p:grpSp>
        <p:nvGrpSpPr>
          <p:cNvPr id="25" name="Gruppieren 24"/>
          <p:cNvGrpSpPr/>
          <p:nvPr userDrawn="1"/>
        </p:nvGrpSpPr>
        <p:grpSpPr>
          <a:xfrm>
            <a:off x="-103619" y="-21432"/>
            <a:ext cx="1425214" cy="956805"/>
            <a:chOff x="-103619" y="-21432"/>
            <a:chExt cx="1425214" cy="956805"/>
          </a:xfrm>
        </p:grpSpPr>
        <p:pic>
          <p:nvPicPr>
            <p:cNvPr id="5" name="Grafik 4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62" t="7717" r="15897" b="947"/>
            <a:stretch/>
          </p:blipFill>
          <p:spPr>
            <a:xfrm>
              <a:off x="0" y="-21432"/>
              <a:ext cx="596900" cy="956803"/>
            </a:xfrm>
            <a:prstGeom prst="rect">
              <a:avLst/>
            </a:prstGeom>
          </p:spPr>
        </p:pic>
        <p:sp>
          <p:nvSpPr>
            <p:cNvPr id="6" name="Rechteck 5"/>
            <p:cNvSpPr/>
            <p:nvPr userDrawn="1"/>
          </p:nvSpPr>
          <p:spPr>
            <a:xfrm>
              <a:off x="622559" y="-15948"/>
              <a:ext cx="690878" cy="431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/>
            <p:cNvSpPr/>
            <p:nvPr userDrawn="1"/>
          </p:nvSpPr>
          <p:spPr>
            <a:xfrm>
              <a:off x="623426" y="425376"/>
              <a:ext cx="690878" cy="509997"/>
            </a:xfrm>
            <a:prstGeom prst="rect">
              <a:avLst/>
            </a:prstGeom>
            <a:solidFill>
              <a:srgbClr val="96A9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9" name="Gerader Verbinder 8"/>
            <p:cNvCxnSpPr/>
            <p:nvPr userDrawn="1"/>
          </p:nvCxnSpPr>
          <p:spPr>
            <a:xfrm flipH="1">
              <a:off x="-103619" y="415852"/>
              <a:ext cx="1425214" cy="9524"/>
            </a:xfrm>
            <a:prstGeom prst="line">
              <a:avLst/>
            </a:prstGeom>
            <a:ln w="2286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 userDrawn="1"/>
          </p:nvCxnSpPr>
          <p:spPr>
            <a:xfrm flipH="1">
              <a:off x="608481" y="-21432"/>
              <a:ext cx="324" cy="956803"/>
            </a:xfrm>
            <a:prstGeom prst="line">
              <a:avLst/>
            </a:prstGeom>
            <a:ln w="2286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itel 1"/>
          <p:cNvSpPr>
            <a:spLocks noGrp="1"/>
          </p:cNvSpPr>
          <p:nvPr>
            <p:ph type="title"/>
          </p:nvPr>
        </p:nvSpPr>
        <p:spPr>
          <a:xfrm>
            <a:off x="5366661" y="292578"/>
            <a:ext cx="6496468" cy="775591"/>
          </a:xfrm>
        </p:spPr>
        <p:txBody>
          <a:bodyPr>
            <a:normAutofit/>
          </a:bodyPr>
          <a:lstStyle>
            <a:lvl1pPr algn="r">
              <a:defRPr sz="3200" b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cxnSp>
        <p:nvCxnSpPr>
          <p:cNvPr id="29" name="Gerader Verbinder 28"/>
          <p:cNvCxnSpPr/>
          <p:nvPr userDrawn="1"/>
        </p:nvCxnSpPr>
        <p:spPr>
          <a:xfrm flipH="1">
            <a:off x="7026442" y="911307"/>
            <a:ext cx="4836687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04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A3A3-A75C-400B-916C-5A3E20864679}" type="datetimeFigureOut">
              <a:rPr lang="de-DE" smtClean="0"/>
              <a:t>22.04.2016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6258-0683-4F98-A9BD-076C938E0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497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A3A3-A75C-400B-916C-5A3E20864679}" type="datetimeFigureOut">
              <a:rPr lang="de-DE" smtClean="0"/>
              <a:t>22.04.2016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E6258-0683-4F98-A9BD-076C938E0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38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AA3A3-A75C-400B-916C-5A3E20864679}" type="datetimeFigureOut">
              <a:rPr lang="de-DE" smtClean="0"/>
              <a:t>22.04.2016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E6258-0683-4F98-A9BD-076C938E08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12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15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434381" y="281946"/>
            <a:ext cx="6496468" cy="775591"/>
          </a:xfrm>
        </p:spPr>
        <p:txBody>
          <a:bodyPr>
            <a:normAutofit/>
          </a:bodyPr>
          <a:lstStyle/>
          <a:p>
            <a:r>
              <a:rPr lang="de-DE" sz="1800" dirty="0" smtClean="0"/>
              <a:t>Neues kommt - </a:t>
            </a:r>
            <a:r>
              <a:rPr lang="de-DE" sz="2800" dirty="0" smtClean="0"/>
              <a:t>Herausforderungen</a:t>
            </a:r>
            <a:endParaRPr lang="de-DE" sz="2800" dirty="0"/>
          </a:p>
        </p:txBody>
      </p:sp>
      <p:sp>
        <p:nvSpPr>
          <p:cNvPr id="5" name="Rechteck 4"/>
          <p:cNvSpPr/>
          <p:nvPr/>
        </p:nvSpPr>
        <p:spPr>
          <a:xfrm>
            <a:off x="3868106" y="1684448"/>
            <a:ext cx="4571999" cy="3016210"/>
          </a:xfrm>
          <a:prstGeom prst="rect">
            <a:avLst/>
          </a:prstGeom>
          <a:solidFill>
            <a:srgbClr val="CDDEF3"/>
          </a:solidFill>
          <a:ln w="57150">
            <a:solidFill>
              <a:schemeClr val="bg1"/>
            </a:solidFill>
          </a:ln>
          <a:effectLst>
            <a:glow>
              <a:schemeClr val="accent1"/>
            </a:glow>
            <a:reflection endPos="0" dist="50800" dir="5400000" sy="-100000" algn="bl" rotWithShape="0"/>
            <a:softEdge rad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endParaRPr lang="de-DE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de-DE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de-DE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de-DE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Ressourcen</a:t>
            </a:r>
          </a:p>
          <a:p>
            <a:pPr algn="ctr"/>
            <a:endParaRPr lang="de-DE" sz="54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de-DE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8440105" y="1680796"/>
            <a:ext cx="2894202" cy="144655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endParaRPr lang="de-DE" sz="1600" b="0" cap="none" spc="0" dirty="0" smtClean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de-DE" sz="5400" b="0" cap="none" spc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PC</a:t>
            </a:r>
          </a:p>
          <a:p>
            <a:pPr algn="ctr"/>
            <a:endParaRPr lang="de-DE" b="0" cap="none" spc="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440105" y="3127633"/>
            <a:ext cx="2894202" cy="156966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endParaRPr lang="de-DE" sz="2400" dirty="0" smtClean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de-DE" sz="540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Raum</a:t>
            </a:r>
          </a:p>
          <a:p>
            <a:pPr algn="ctr"/>
            <a:endParaRPr lang="de-DE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38825" y="2948290"/>
            <a:ext cx="3229281" cy="1754326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Tutoren u. </a:t>
            </a:r>
          </a:p>
          <a:p>
            <a:pPr algn="ctr"/>
            <a:r>
              <a:rPr lang="de-DE" sz="5400" b="0" cap="none" spc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Prüfer</a:t>
            </a:r>
            <a:endParaRPr lang="de-DE" sz="5400" b="0" cap="none" spc="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38825" y="1680797"/>
            <a:ext cx="3229281" cy="1415772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endParaRPr lang="de-DE" sz="1200" b="0" cap="none" spc="0" dirty="0" smtClean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de-DE" sz="5400" b="0" cap="none" spc="0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Zeit</a:t>
            </a:r>
          </a:p>
          <a:p>
            <a:pPr algn="ctr"/>
            <a:endParaRPr lang="de-DE" sz="2000" b="0" cap="none" spc="0" dirty="0">
              <a:ln w="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187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7"/>
          <p:cNvSpPr txBox="1">
            <a:spLocks noChangeArrowheads="1"/>
          </p:cNvSpPr>
          <p:nvPr/>
        </p:nvSpPr>
        <p:spPr bwMode="auto">
          <a:xfrm>
            <a:off x="943416" y="1450619"/>
            <a:ext cx="5537394" cy="8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b="1" dirty="0">
                <a:solidFill>
                  <a:srgbClr val="FF0000"/>
                </a:solidFill>
              </a:rPr>
              <a:t>Übergang</a:t>
            </a:r>
            <a:r>
              <a:rPr lang="de-DE" altLang="de-DE" dirty="0">
                <a:solidFill>
                  <a:srgbClr val="0061A7"/>
                </a:solidFill>
              </a:rPr>
              <a:t> </a:t>
            </a:r>
            <a:r>
              <a:rPr lang="de-DE" altLang="de-DE" dirty="0" smtClean="0">
                <a:solidFill>
                  <a:schemeClr val="accent1">
                    <a:lumMod val="50000"/>
                  </a:schemeClr>
                </a:solidFill>
              </a:rPr>
              <a:t>Alt- </a:t>
            </a:r>
            <a:r>
              <a:rPr lang="de-DE" altLang="de-DE" dirty="0">
                <a:solidFill>
                  <a:schemeClr val="accent1">
                    <a:lumMod val="50000"/>
                  </a:schemeClr>
                </a:solidFill>
              </a:rPr>
              <a:t>zu </a:t>
            </a:r>
            <a:r>
              <a:rPr lang="de-DE" altLang="de-DE" dirty="0" smtClean="0">
                <a:solidFill>
                  <a:schemeClr val="accent1">
                    <a:lumMod val="50000"/>
                  </a:schemeClr>
                </a:solidFill>
              </a:rPr>
              <a:t>Neustudiengang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dirty="0" smtClean="0">
                <a:solidFill>
                  <a:schemeClr val="accent1">
                    <a:lumMod val="50000"/>
                  </a:schemeClr>
                </a:solidFill>
              </a:rPr>
              <a:t>in </a:t>
            </a:r>
            <a:r>
              <a:rPr lang="de-DE" altLang="de-DE" b="1" dirty="0" smtClean="0">
                <a:solidFill>
                  <a:srgbClr val="FF0000"/>
                </a:solidFill>
              </a:rPr>
              <a:t>2017 und 2018</a:t>
            </a:r>
            <a:endParaRPr lang="de-DE" altLang="de-DE" b="1" dirty="0">
              <a:solidFill>
                <a:srgbClr val="FF0000"/>
              </a:solidFill>
            </a:endParaRPr>
          </a:p>
        </p:txBody>
      </p:sp>
      <p:sp>
        <p:nvSpPr>
          <p:cNvPr id="14" name="Rectangle 16"/>
          <p:cNvSpPr txBox="1">
            <a:spLocks noChangeArrowheads="1"/>
          </p:cNvSpPr>
          <p:nvPr/>
        </p:nvSpPr>
        <p:spPr bwMode="auto">
          <a:xfrm>
            <a:off x="1320606" y="2481348"/>
            <a:ext cx="4264684" cy="324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+mn-lt"/>
                <a:ea typeface="ＭＳ Ｐゴシック" pitchFamily="110" charset="-128"/>
                <a:cs typeface="ＭＳ Ｐゴシック" pitchFamily="110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+mn-lt"/>
                <a:ea typeface="ＭＳ Ｐゴシック" pitchFamily="112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ea typeface="ＭＳ Ｐゴシック" pitchFamily="112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112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112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112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112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112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112" charset="-128"/>
              </a:defRPr>
            </a:lvl9pPr>
          </a:lstStyle>
          <a:p>
            <a:pPr>
              <a:defRPr/>
            </a:pPr>
            <a:r>
              <a:rPr lang="de-DE" altLang="de-DE" sz="2400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Zwei Jahrgänge zeitgleich in den </a:t>
            </a:r>
            <a:r>
              <a:rPr lang="de-DE" altLang="de-DE" sz="2400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Behörden im GS </a:t>
            </a:r>
            <a:r>
              <a:rPr lang="de-DE" altLang="de-DE" sz="2400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8 (EJ 16) und Abschlusspraktikum (EJ 14)</a:t>
            </a:r>
          </a:p>
          <a:p>
            <a:pPr>
              <a:defRPr/>
            </a:pPr>
            <a:r>
              <a:rPr lang="de-DE" altLang="de-DE" sz="2400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Probleme in der Direktion GE zwischen dem 06.07.-09.08. mit </a:t>
            </a:r>
            <a:r>
              <a:rPr lang="de-DE" altLang="de-DE" sz="2400" kern="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mehr als 3000 </a:t>
            </a:r>
            <a:r>
              <a:rPr lang="de-DE" altLang="de-DE" sz="2400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(!) Studierenden</a:t>
            </a:r>
          </a:p>
          <a:p>
            <a:pPr>
              <a:defRPr/>
            </a:pPr>
            <a:endParaRPr lang="de-DE" altLang="de-DE" sz="2400" kern="0" dirty="0">
              <a:ea typeface="ＭＳ Ｐゴシック" panose="020B0600070205080204" pitchFamily="34" charset="-128"/>
            </a:endParaRPr>
          </a:p>
          <a:p>
            <a:pPr>
              <a:defRPr/>
            </a:pPr>
            <a:endParaRPr lang="de-DE" altLang="de-DE" sz="2400" kern="0" dirty="0">
              <a:ea typeface="ＭＳ Ｐゴシック" panose="020B0600070205080204" pitchFamily="34" charset="-128"/>
            </a:endParaRPr>
          </a:p>
        </p:txBody>
      </p:sp>
      <p:sp>
        <p:nvSpPr>
          <p:cNvPr id="9" name="Titel 3"/>
          <p:cNvSpPr txBox="1">
            <a:spLocks/>
          </p:cNvSpPr>
          <p:nvPr/>
        </p:nvSpPr>
        <p:spPr>
          <a:xfrm>
            <a:off x="5391851" y="260423"/>
            <a:ext cx="6496468" cy="775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sz="1800" dirty="0" smtClean="0"/>
              <a:t>Neues kommt - </a:t>
            </a:r>
            <a:r>
              <a:rPr lang="de-DE" sz="2800" dirty="0" smtClean="0"/>
              <a:t>Herausforderungen</a:t>
            </a:r>
            <a:endParaRPr lang="de-DE" sz="2800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5832906" y="1093970"/>
            <a:ext cx="4722552" cy="5714818"/>
            <a:chOff x="6074229" y="1397000"/>
            <a:chExt cx="4481229" cy="5411788"/>
          </a:xfrm>
        </p:grpSpPr>
        <p:pic>
          <p:nvPicPr>
            <p:cNvPr id="14341" name="Grafik 1" descr="Bildschirmausschnitt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6950" y="1397000"/>
              <a:ext cx="4478508" cy="541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hteck 1"/>
            <p:cNvSpPr/>
            <p:nvPr/>
          </p:nvSpPr>
          <p:spPr>
            <a:xfrm>
              <a:off x="6074229" y="1397000"/>
              <a:ext cx="2565918" cy="1705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" name="Rechteck 3"/>
          <p:cNvSpPr/>
          <p:nvPr/>
        </p:nvSpPr>
        <p:spPr>
          <a:xfrm>
            <a:off x="5832131" y="972897"/>
            <a:ext cx="4722552" cy="307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5749147" y="5439581"/>
            <a:ext cx="5054600" cy="142716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pSp>
        <p:nvGrpSpPr>
          <p:cNvPr id="27" name="Gruppieren 26"/>
          <p:cNvGrpSpPr/>
          <p:nvPr/>
        </p:nvGrpSpPr>
        <p:grpSpPr>
          <a:xfrm>
            <a:off x="6518134" y="942423"/>
            <a:ext cx="1214978" cy="3396312"/>
            <a:chOff x="6518134" y="942423"/>
            <a:chExt cx="1214978" cy="3396312"/>
          </a:xfrm>
        </p:grpSpPr>
        <p:sp>
          <p:nvSpPr>
            <p:cNvPr id="5" name="Textfeld 4"/>
            <p:cNvSpPr txBox="1"/>
            <p:nvPr/>
          </p:nvSpPr>
          <p:spPr>
            <a:xfrm>
              <a:off x="6518134" y="942423"/>
              <a:ext cx="1214978" cy="5293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Jahr neu</a:t>
              </a:r>
            </a:p>
            <a:p>
              <a:r>
                <a:rPr lang="de-DE" sz="12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EJ 2016</a:t>
              </a:r>
              <a:endParaRPr lang="de-DE" sz="1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Gerade Verbindung mit Pfeil 6"/>
            <p:cNvCxnSpPr/>
            <p:nvPr/>
          </p:nvCxnSpPr>
          <p:spPr>
            <a:xfrm>
              <a:off x="7119798" y="1346286"/>
              <a:ext cx="8790" cy="299244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>
          <a:xfrm>
            <a:off x="7451385" y="939412"/>
            <a:ext cx="1214978" cy="3389992"/>
            <a:chOff x="7451385" y="939412"/>
            <a:chExt cx="1214978" cy="3389992"/>
          </a:xfrm>
        </p:grpSpPr>
        <p:sp>
          <p:nvSpPr>
            <p:cNvPr id="12" name="Textfeld 11"/>
            <p:cNvSpPr txBox="1"/>
            <p:nvPr/>
          </p:nvSpPr>
          <p:spPr>
            <a:xfrm>
              <a:off x="7451385" y="939412"/>
              <a:ext cx="12149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de-DE" sz="12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Jahr alt</a:t>
              </a:r>
            </a:p>
            <a:p>
              <a:r>
                <a:rPr lang="de-DE" sz="12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EJ 2015</a:t>
              </a:r>
              <a:endParaRPr lang="de-DE" sz="1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Gerade Verbindung mit Pfeil 19"/>
            <p:cNvCxnSpPr/>
            <p:nvPr/>
          </p:nvCxnSpPr>
          <p:spPr>
            <a:xfrm>
              <a:off x="7949682" y="1345077"/>
              <a:ext cx="8048" cy="298432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ieren 28"/>
          <p:cNvGrpSpPr/>
          <p:nvPr/>
        </p:nvGrpSpPr>
        <p:grpSpPr>
          <a:xfrm>
            <a:off x="8336955" y="936638"/>
            <a:ext cx="1214978" cy="3402097"/>
            <a:chOff x="8336955" y="936638"/>
            <a:chExt cx="1214978" cy="3402097"/>
          </a:xfrm>
        </p:grpSpPr>
        <p:sp>
          <p:nvSpPr>
            <p:cNvPr id="11" name="Textfeld 10"/>
            <p:cNvSpPr txBox="1"/>
            <p:nvPr/>
          </p:nvSpPr>
          <p:spPr>
            <a:xfrm>
              <a:off x="8336955" y="936638"/>
              <a:ext cx="12149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Jahr alt</a:t>
              </a:r>
            </a:p>
            <a:p>
              <a:r>
                <a:rPr lang="de-DE" sz="12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EJ 2014</a:t>
              </a:r>
              <a:endParaRPr lang="de-DE" sz="12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3" name="Gerade Verbindung mit Pfeil 22"/>
            <p:cNvCxnSpPr/>
            <p:nvPr/>
          </p:nvCxnSpPr>
          <p:spPr>
            <a:xfrm flipH="1">
              <a:off x="8789437" y="1354408"/>
              <a:ext cx="12048" cy="298432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059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328530" y="1865232"/>
            <a:ext cx="766323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"/>
            </a:pPr>
            <a:r>
              <a:rPr lang="de-DE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Wir brauchen mehr qualifiziertes Personal auf der Straße und in den Kommissariaten.</a:t>
            </a:r>
            <a:endParaRPr lang="de-DE" sz="2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"/>
            </a:pPr>
            <a:r>
              <a:rPr lang="de-DE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Der reformierte Studiengang bringt uns diesem Ziel ein Stück näher.</a:t>
            </a:r>
            <a:endParaRPr lang="de-DE" sz="2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49580">
              <a:spcAft>
                <a:spcPts val="0"/>
              </a:spcAft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de-D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7607314" y="352279"/>
            <a:ext cx="4315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Neues kommt </a:t>
            </a:r>
            <a:r>
              <a:rPr lang="de-DE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– </a:t>
            </a:r>
            <a:r>
              <a:rPr lang="de-DE" sz="28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Das steht fest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2328530" y="5440288"/>
            <a:ext cx="9324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Vielen Dank für </a:t>
            </a:r>
            <a:r>
              <a:rPr lang="de-DE" sz="3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 </a:t>
            </a:r>
            <a:r>
              <a:rPr lang="de-DE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3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Eure Aufmerksamkeit</a:t>
            </a:r>
            <a:endParaRPr lang="de-DE" sz="3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77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418339" y="1271337"/>
            <a:ext cx="944479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de-DE" dirty="0" smtClean="0"/>
          </a:p>
          <a:p>
            <a:pPr marL="342900" indent="-342900">
              <a:buAutoNum type="arabicPeriod"/>
            </a:pPr>
            <a:endParaRPr lang="de-DE" sz="24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de-DE" sz="2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Bewährtes bleibt</a:t>
            </a:r>
          </a:p>
          <a:p>
            <a:pPr marL="742950" lvl="1" indent="-390525">
              <a:buFontTx/>
              <a:buChar char="-"/>
            </a:pPr>
            <a:r>
              <a:rPr lang="de-DE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Prüfungen im Praktikum</a:t>
            </a:r>
          </a:p>
          <a:p>
            <a:pPr marL="742950" lvl="1" indent="-390525">
              <a:buFontTx/>
              <a:buChar char="-"/>
            </a:pPr>
            <a:r>
              <a:rPr lang="de-DE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Hinweise zum weiteren Lernprozess</a:t>
            </a:r>
          </a:p>
          <a:p>
            <a:pPr marL="742950" lvl="1" indent="-285750">
              <a:buFontTx/>
              <a:buChar char="-"/>
            </a:pPr>
            <a:endParaRPr lang="de-DE"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+mj-lt"/>
              <a:buAutoNum type="arabicPeriod" startAt="2"/>
            </a:pPr>
            <a:r>
              <a:rPr lang="de-DE" sz="2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Neues kommt</a:t>
            </a:r>
          </a:p>
          <a:p>
            <a:pPr marL="0" lvl="1" defTabSz="352425"/>
            <a:r>
              <a:rPr lang="de-DE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	Mehr Praxis</a:t>
            </a:r>
          </a:p>
          <a:p>
            <a:pPr marL="0" lvl="1" defTabSz="352425"/>
            <a:r>
              <a:rPr lang="de-DE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	Stärkung der Ausbildung im Bereich K</a:t>
            </a:r>
          </a:p>
          <a:p>
            <a:pPr marL="1200150" lvl="3" indent="-285750" defTabSz="352425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Praxisprüfung K</a:t>
            </a:r>
          </a:p>
          <a:p>
            <a:pPr marL="352425" lvl="3" defTabSz="352425"/>
            <a:r>
              <a:rPr lang="de-DE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	Herausforderungen</a:t>
            </a:r>
          </a:p>
          <a:p>
            <a:pPr marL="914400" lvl="3" defTabSz="352425"/>
            <a:endParaRPr lang="de-DE" dirty="0" smtClean="0"/>
          </a:p>
          <a:p>
            <a:pPr marL="0" lvl="1" defTabSz="352425"/>
            <a:endParaRPr lang="de-DE" dirty="0" smtClean="0"/>
          </a:p>
          <a:p>
            <a:pPr marL="342900" indent="-342900">
              <a:buAutoNum type="arabicPeriod"/>
            </a:pPr>
            <a:endParaRPr lang="de-DE" dirty="0" smtClean="0"/>
          </a:p>
          <a:p>
            <a:pPr marL="342900" indent="-342900"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241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dirty="0" smtClean="0"/>
              <a:t>Bewährtes bleibt -</a:t>
            </a:r>
            <a:r>
              <a:rPr lang="de-DE" dirty="0" smtClean="0"/>
              <a:t> Prüfungen</a:t>
            </a:r>
            <a:endParaRPr lang="de-DE" dirty="0"/>
          </a:p>
        </p:txBody>
      </p:sp>
      <p:grpSp>
        <p:nvGrpSpPr>
          <p:cNvPr id="18" name="Gruppieren 17"/>
          <p:cNvGrpSpPr/>
          <p:nvPr/>
        </p:nvGrpSpPr>
        <p:grpSpPr>
          <a:xfrm>
            <a:off x="2149396" y="1107877"/>
            <a:ext cx="8027034" cy="1261884"/>
            <a:chOff x="2751454" y="892402"/>
            <a:chExt cx="7451090" cy="1261884"/>
          </a:xfrm>
        </p:grpSpPr>
        <p:grpSp>
          <p:nvGrpSpPr>
            <p:cNvPr id="17" name="Gruppieren 16"/>
            <p:cNvGrpSpPr/>
            <p:nvPr/>
          </p:nvGrpSpPr>
          <p:grpSpPr>
            <a:xfrm>
              <a:off x="2751454" y="1037767"/>
              <a:ext cx="7451090" cy="1102579"/>
              <a:chOff x="2751454" y="1037767"/>
              <a:chExt cx="7451090" cy="1102579"/>
            </a:xfrm>
          </p:grpSpPr>
          <p:grpSp>
            <p:nvGrpSpPr>
              <p:cNvPr id="12" name="Gruppieren 11"/>
              <p:cNvGrpSpPr/>
              <p:nvPr/>
            </p:nvGrpSpPr>
            <p:grpSpPr>
              <a:xfrm>
                <a:off x="2751454" y="1037767"/>
                <a:ext cx="7451090" cy="1102579"/>
                <a:chOff x="-1" y="0"/>
                <a:chExt cx="7451090" cy="1102579"/>
              </a:xfrm>
              <a:scene3d>
                <a:camera prst="orthographicFront"/>
                <a:lightRig rig="threePt" dir="t">
                  <a:rot lat="0" lon="0" rev="7500000"/>
                </a:lightRig>
              </a:scene3d>
            </p:grpSpPr>
            <p:sp>
              <p:nvSpPr>
                <p:cNvPr id="13" name="Abgerundetes Rechteck 12"/>
                <p:cNvSpPr/>
                <p:nvPr/>
              </p:nvSpPr>
              <p:spPr>
                <a:xfrm>
                  <a:off x="-1" y="0"/>
                  <a:ext cx="7451090" cy="1102579"/>
                </a:xfrm>
                <a:prstGeom prst="roundRect">
                  <a:avLst>
                    <a:gd name="adj" fmla="val 10000"/>
                  </a:avLst>
                </a:prstGeom>
                <a:sp3d prstMaterial="plastic">
                  <a:bevelT w="127000" h="25400" prst="relaxedInset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4" name="Abgerundetes Rechteck 4"/>
                <p:cNvSpPr/>
                <p:nvPr/>
              </p:nvSpPr>
              <p:spPr>
                <a:xfrm>
                  <a:off x="1600475" y="0"/>
                  <a:ext cx="5850614" cy="1102579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0010" tIns="80010" rIns="80010" bIns="80010" numCol="1" spcCol="1270" anchor="t" anchorCtr="0">
                  <a:noAutofit/>
                </a:bodyPr>
                <a:lstStyle/>
                <a:p>
                  <a:pPr lvl="0" algn="l" defTabSz="9334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de-DE" sz="2100" kern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Operativ</a:t>
                  </a:r>
                  <a:endParaRPr lang="de-DE" sz="2100" kern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171450" lvl="1" indent="-171450" algn="l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de-DE" sz="1600" kern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Prüfungsfrei</a:t>
                  </a:r>
                  <a:endParaRPr lang="de-DE" sz="1600" kern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171450" lvl="1" indent="-171450" algn="l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de-DE" sz="1600" kern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Feedbackgespräch</a:t>
                  </a:r>
                  <a:endParaRPr lang="de-DE" sz="1600" kern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5" name="Abgerundetes Rechteck 14"/>
              <p:cNvSpPr/>
              <p:nvPr/>
            </p:nvSpPr>
            <p:spPr>
              <a:xfrm>
                <a:off x="2986543" y="1068169"/>
                <a:ext cx="1130300" cy="975767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  <a:alpha val="87000"/>
                </a:schemeClr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7" name="Textfeld 6"/>
            <p:cNvSpPr txBox="1"/>
            <p:nvPr/>
          </p:nvSpPr>
          <p:spPr>
            <a:xfrm>
              <a:off x="2867660" y="892402"/>
              <a:ext cx="1360170" cy="126188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203200" prst="relaxedInset"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de-DE" dirty="0" smtClean="0"/>
            </a:p>
            <a:p>
              <a:pPr algn="ctr"/>
              <a:r>
                <a:rPr lang="de-DE" sz="2000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Grund-studium</a:t>
              </a:r>
            </a:p>
            <a:p>
              <a:endParaRPr lang="de-DE" dirty="0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2149396" y="2352334"/>
            <a:ext cx="8027034" cy="1261884"/>
            <a:chOff x="2751454" y="878462"/>
            <a:chExt cx="7451090" cy="1261884"/>
          </a:xfrm>
        </p:grpSpPr>
        <p:grpSp>
          <p:nvGrpSpPr>
            <p:cNvPr id="20" name="Gruppieren 19"/>
            <p:cNvGrpSpPr/>
            <p:nvPr/>
          </p:nvGrpSpPr>
          <p:grpSpPr>
            <a:xfrm>
              <a:off x="2751454" y="1037767"/>
              <a:ext cx="7451090" cy="1102579"/>
              <a:chOff x="2751454" y="1037767"/>
              <a:chExt cx="7451090" cy="1102579"/>
            </a:xfrm>
          </p:grpSpPr>
          <p:grpSp>
            <p:nvGrpSpPr>
              <p:cNvPr id="22" name="Gruppieren 21"/>
              <p:cNvGrpSpPr/>
              <p:nvPr/>
            </p:nvGrpSpPr>
            <p:grpSpPr>
              <a:xfrm>
                <a:off x="2751454" y="1037767"/>
                <a:ext cx="7451090" cy="1102579"/>
                <a:chOff x="-1" y="0"/>
                <a:chExt cx="7451090" cy="1102579"/>
              </a:xfrm>
              <a:scene3d>
                <a:camera prst="orthographicFront"/>
                <a:lightRig rig="threePt" dir="t">
                  <a:rot lat="0" lon="0" rev="7500000"/>
                </a:lightRig>
              </a:scene3d>
            </p:grpSpPr>
            <p:sp>
              <p:nvSpPr>
                <p:cNvPr id="24" name="Abgerundetes Rechteck 23"/>
                <p:cNvSpPr/>
                <p:nvPr/>
              </p:nvSpPr>
              <p:spPr>
                <a:xfrm>
                  <a:off x="-1" y="0"/>
                  <a:ext cx="7451090" cy="1102579"/>
                </a:xfrm>
                <a:prstGeom prst="roundRect">
                  <a:avLst>
                    <a:gd name="adj" fmla="val 10000"/>
                  </a:avLst>
                </a:prstGeom>
                <a:sp3d prstMaterial="plastic">
                  <a:bevelT w="127000" h="25400" prst="relaxedInset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5" name="Abgerundetes Rechteck 4"/>
                <p:cNvSpPr/>
                <p:nvPr/>
              </p:nvSpPr>
              <p:spPr>
                <a:xfrm>
                  <a:off x="1600475" y="0"/>
                  <a:ext cx="5850614" cy="1102579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0010" tIns="80010" rIns="80010" bIns="80010" numCol="1" spcCol="1270" anchor="t" anchorCtr="0">
                  <a:noAutofit/>
                </a:bodyPr>
                <a:lstStyle/>
                <a:p>
                  <a:pPr lvl="0" algn="l" defTabSz="9334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de-DE" sz="2100" kern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Operativ und Sachbearbeitung</a:t>
                  </a:r>
                  <a:endParaRPr lang="de-DE" sz="2100" kern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171450" lvl="1" indent="-171450" algn="l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de-DE" sz="1600" kern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Je eine Prozessbewertung</a:t>
                  </a:r>
                </a:p>
                <a:p>
                  <a:pPr marL="171450" lvl="1" indent="-171450" algn="l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de-DE" sz="1600" kern="1200" dirty="0" smtClean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Je eine Einzelfallprüfung</a:t>
                  </a:r>
                  <a:endParaRPr lang="de-DE" sz="1600" kern="1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3" name="Abgerundetes Rechteck 22"/>
              <p:cNvSpPr/>
              <p:nvPr/>
            </p:nvSpPr>
            <p:spPr>
              <a:xfrm>
                <a:off x="2986543" y="1068169"/>
                <a:ext cx="1130300" cy="975767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  <a:alpha val="87000"/>
                </a:schemeClr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1" name="Textfeld 20"/>
            <p:cNvSpPr txBox="1"/>
            <p:nvPr/>
          </p:nvSpPr>
          <p:spPr>
            <a:xfrm>
              <a:off x="2778532" y="878462"/>
              <a:ext cx="1546320" cy="126188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203200" prst="relaxedInset"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de-DE" dirty="0" smtClean="0"/>
            </a:p>
            <a:p>
              <a:pPr algn="ctr"/>
              <a:r>
                <a:rPr lang="de-DE" sz="2000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Haupt-studium 2</a:t>
              </a:r>
            </a:p>
            <a:p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2136696" y="3615558"/>
            <a:ext cx="8027034" cy="1261884"/>
            <a:chOff x="2751454" y="878462"/>
            <a:chExt cx="7451090" cy="1261884"/>
          </a:xfrm>
        </p:grpSpPr>
        <p:grpSp>
          <p:nvGrpSpPr>
            <p:cNvPr id="27" name="Gruppieren 26"/>
            <p:cNvGrpSpPr/>
            <p:nvPr/>
          </p:nvGrpSpPr>
          <p:grpSpPr>
            <a:xfrm>
              <a:off x="2751454" y="1037767"/>
              <a:ext cx="7451090" cy="1102579"/>
              <a:chOff x="2751454" y="1037767"/>
              <a:chExt cx="7451090" cy="1102579"/>
            </a:xfrm>
          </p:grpSpPr>
          <p:grpSp>
            <p:nvGrpSpPr>
              <p:cNvPr id="29" name="Gruppieren 28"/>
              <p:cNvGrpSpPr/>
              <p:nvPr/>
            </p:nvGrpSpPr>
            <p:grpSpPr>
              <a:xfrm>
                <a:off x="2751454" y="1037767"/>
                <a:ext cx="7451090" cy="1102579"/>
                <a:chOff x="-1" y="0"/>
                <a:chExt cx="7451090" cy="1102579"/>
              </a:xfrm>
              <a:scene3d>
                <a:camera prst="orthographicFront"/>
                <a:lightRig rig="threePt" dir="t">
                  <a:rot lat="0" lon="0" rev="7500000"/>
                </a:lightRig>
              </a:scene3d>
            </p:grpSpPr>
            <p:sp>
              <p:nvSpPr>
                <p:cNvPr id="31" name="Abgerundetes Rechteck 30"/>
                <p:cNvSpPr/>
                <p:nvPr/>
              </p:nvSpPr>
              <p:spPr>
                <a:xfrm>
                  <a:off x="-1" y="0"/>
                  <a:ext cx="7451090" cy="1102579"/>
                </a:xfrm>
                <a:prstGeom prst="roundRect">
                  <a:avLst>
                    <a:gd name="adj" fmla="val 10000"/>
                  </a:avLst>
                </a:prstGeom>
                <a:sp3d prstMaterial="plastic">
                  <a:bevelT w="127000" h="25400" prst="relaxedInset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2" name="Abgerundetes Rechteck 4"/>
                <p:cNvSpPr/>
                <p:nvPr/>
              </p:nvSpPr>
              <p:spPr>
                <a:xfrm>
                  <a:off x="1600475" y="0"/>
                  <a:ext cx="5850614" cy="1102579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0010" tIns="80010" rIns="80010" bIns="80010" numCol="1" spcCol="1270" anchor="t" anchorCtr="0">
                  <a:noAutofit/>
                </a:bodyPr>
                <a:lstStyle/>
                <a:p>
                  <a:pPr lvl="0" algn="l" defTabSz="9334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de-DE" sz="2100" kern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Operativ</a:t>
                  </a:r>
                  <a:endParaRPr lang="de-DE" sz="2100" kern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171450" lvl="1" indent="-171450" algn="l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de-DE" sz="1600" kern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Prozessbewertung</a:t>
                  </a:r>
                </a:p>
                <a:p>
                  <a:pPr marL="171450" lvl="1" indent="-171450" algn="l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de-DE" sz="1600" kern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Einzelfallprüfung</a:t>
                  </a:r>
                  <a:endParaRPr lang="de-DE" sz="1600" kern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0" name="Abgerundetes Rechteck 29"/>
              <p:cNvSpPr/>
              <p:nvPr/>
            </p:nvSpPr>
            <p:spPr>
              <a:xfrm>
                <a:off x="2986543" y="1068169"/>
                <a:ext cx="1130300" cy="975767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  <a:alpha val="87000"/>
                </a:schemeClr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8" name="Textfeld 27"/>
            <p:cNvSpPr txBox="1"/>
            <p:nvPr/>
          </p:nvSpPr>
          <p:spPr>
            <a:xfrm>
              <a:off x="2778532" y="878462"/>
              <a:ext cx="1546320" cy="1261884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203200" prst="relaxedInset"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de-DE" dirty="0" smtClean="0"/>
            </a:p>
            <a:p>
              <a:pPr algn="ctr"/>
              <a:r>
                <a:rPr lang="de-DE" sz="2000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Haupt-studium 3</a:t>
              </a:r>
            </a:p>
            <a:p>
              <a:endParaRPr lang="de-DE" dirty="0"/>
            </a:p>
          </p:txBody>
        </p:sp>
      </p:grpSp>
      <p:grpSp>
        <p:nvGrpSpPr>
          <p:cNvPr id="33" name="Gruppieren 32"/>
          <p:cNvGrpSpPr/>
          <p:nvPr/>
        </p:nvGrpSpPr>
        <p:grpSpPr>
          <a:xfrm>
            <a:off x="2149396" y="4948715"/>
            <a:ext cx="8027034" cy="1240865"/>
            <a:chOff x="2763243" y="899481"/>
            <a:chExt cx="7451090" cy="1240865"/>
          </a:xfrm>
        </p:grpSpPr>
        <p:grpSp>
          <p:nvGrpSpPr>
            <p:cNvPr id="34" name="Gruppieren 33"/>
            <p:cNvGrpSpPr/>
            <p:nvPr/>
          </p:nvGrpSpPr>
          <p:grpSpPr>
            <a:xfrm>
              <a:off x="2763243" y="995891"/>
              <a:ext cx="7451090" cy="1144455"/>
              <a:chOff x="2763243" y="995891"/>
              <a:chExt cx="7451090" cy="1144455"/>
            </a:xfrm>
          </p:grpSpPr>
          <p:grpSp>
            <p:nvGrpSpPr>
              <p:cNvPr id="36" name="Gruppieren 35"/>
              <p:cNvGrpSpPr/>
              <p:nvPr/>
            </p:nvGrpSpPr>
            <p:grpSpPr>
              <a:xfrm>
                <a:off x="2763243" y="995891"/>
                <a:ext cx="7451090" cy="1144455"/>
                <a:chOff x="11788" y="-41876"/>
                <a:chExt cx="7451090" cy="1144455"/>
              </a:xfrm>
              <a:scene3d>
                <a:camera prst="orthographicFront"/>
                <a:lightRig rig="threePt" dir="t">
                  <a:rot lat="0" lon="0" rev="7500000"/>
                </a:lightRig>
              </a:scene3d>
            </p:grpSpPr>
            <p:sp>
              <p:nvSpPr>
                <p:cNvPr id="38" name="Abgerundetes Rechteck 37"/>
                <p:cNvSpPr/>
                <p:nvPr/>
              </p:nvSpPr>
              <p:spPr>
                <a:xfrm>
                  <a:off x="11788" y="-41876"/>
                  <a:ext cx="7451090" cy="1102579"/>
                </a:xfrm>
                <a:prstGeom prst="roundRect">
                  <a:avLst>
                    <a:gd name="adj" fmla="val 10000"/>
                  </a:avLst>
                </a:prstGeom>
                <a:sp3d prstMaterial="plastic">
                  <a:bevelT w="127000" h="25400" prst="relaxedInset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3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39" name="Abgerundetes Rechteck 4"/>
                <p:cNvSpPr/>
                <p:nvPr/>
              </p:nvSpPr>
              <p:spPr>
                <a:xfrm>
                  <a:off x="1600475" y="0"/>
                  <a:ext cx="5850614" cy="1102579"/>
                </a:xfrm>
                <a:prstGeom prst="rect">
                  <a:avLst/>
                </a:prstGeom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0010" tIns="80010" rIns="80010" bIns="80010" numCol="1" spcCol="1270" anchor="t" anchorCtr="0">
                  <a:noAutofit/>
                </a:bodyPr>
                <a:lstStyle/>
                <a:p>
                  <a:pPr lvl="0" algn="l" defTabSz="9334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de-DE" sz="2100" kern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Behörde, In- oder Ausland</a:t>
                  </a:r>
                  <a:endParaRPr lang="de-DE" sz="2100" kern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171450" lvl="1" indent="-171450" algn="l"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de-DE" sz="1600" kern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Abschlussbericht zu internationalem polizeilichen Thema</a:t>
                  </a:r>
                  <a:endParaRPr lang="de-DE" sz="1600" kern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7" name="Abgerundetes Rechteck 36"/>
              <p:cNvSpPr/>
              <p:nvPr/>
            </p:nvSpPr>
            <p:spPr>
              <a:xfrm>
                <a:off x="2986543" y="1068169"/>
                <a:ext cx="1130300" cy="975767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  <a:alpha val="87000"/>
                </a:schemeClr>
              </a:solidFill>
              <a:effectLst>
                <a:glow rad="139700">
                  <a:schemeClr val="bg1"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35" name="Textfeld 34"/>
            <p:cNvSpPr txBox="1"/>
            <p:nvPr/>
          </p:nvSpPr>
          <p:spPr>
            <a:xfrm>
              <a:off x="2790321" y="899481"/>
              <a:ext cx="1546320" cy="1200329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203200" prst="relaxedInset"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de-DE" dirty="0" smtClean="0"/>
            </a:p>
            <a:p>
              <a:pPr algn="ctr"/>
              <a:r>
                <a:rPr lang="de-DE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Abschluss-</a:t>
              </a:r>
            </a:p>
            <a:p>
              <a:pPr algn="ctr"/>
              <a:r>
                <a:rPr lang="de-DE" dirty="0" err="1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praktikum</a:t>
              </a:r>
              <a:endParaRPr lang="de-DE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385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149600" y="144123"/>
            <a:ext cx="8770507" cy="775591"/>
          </a:xfrm>
        </p:spPr>
        <p:txBody>
          <a:bodyPr>
            <a:normAutofit fontScale="90000"/>
          </a:bodyPr>
          <a:lstStyle/>
          <a:p>
            <a:r>
              <a:rPr lang="de-DE" sz="1800" dirty="0" smtClean="0"/>
              <a:t>Bewährtes bleibt - </a:t>
            </a:r>
            <a:br>
              <a:rPr lang="de-DE" sz="1800" dirty="0" smtClean="0"/>
            </a:br>
            <a:r>
              <a:rPr lang="de-DE" dirty="0" smtClean="0"/>
              <a:t>Hinweise z. w. Lernprozess</a:t>
            </a:r>
            <a:endParaRPr lang="de-DE" dirty="0"/>
          </a:p>
        </p:txBody>
      </p:sp>
      <p:grpSp>
        <p:nvGrpSpPr>
          <p:cNvPr id="3094" name="Gruppieren 3093"/>
          <p:cNvGrpSpPr/>
          <p:nvPr/>
        </p:nvGrpSpPr>
        <p:grpSpPr>
          <a:xfrm>
            <a:off x="4938365" y="2069430"/>
            <a:ext cx="2213810" cy="2976441"/>
            <a:chOff x="3323386" y="1564104"/>
            <a:chExt cx="2213810" cy="2976441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1821" y="1564104"/>
              <a:ext cx="992144" cy="2467189"/>
            </a:xfrm>
            <a:prstGeom prst="rect">
              <a:avLst/>
            </a:prstGeom>
          </p:spPr>
        </p:pic>
        <p:sp>
          <p:nvSpPr>
            <p:cNvPr id="10" name="Textfeld 9"/>
            <p:cNvSpPr txBox="1"/>
            <p:nvPr/>
          </p:nvSpPr>
          <p:spPr>
            <a:xfrm>
              <a:off x="3323386" y="4171213"/>
              <a:ext cx="22138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Studierender</a:t>
              </a:r>
              <a:endParaRPr lang="de-D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96" name="Gruppieren 3095"/>
          <p:cNvGrpSpPr/>
          <p:nvPr/>
        </p:nvGrpSpPr>
        <p:grpSpPr>
          <a:xfrm>
            <a:off x="1661649" y="1976512"/>
            <a:ext cx="3042698" cy="3069359"/>
            <a:chOff x="1661649" y="1976512"/>
            <a:chExt cx="3042698" cy="3069359"/>
          </a:xfrm>
        </p:grpSpPr>
        <p:grpSp>
          <p:nvGrpSpPr>
            <p:cNvPr id="3093" name="Gruppieren 3092"/>
            <p:cNvGrpSpPr/>
            <p:nvPr/>
          </p:nvGrpSpPr>
          <p:grpSpPr>
            <a:xfrm>
              <a:off x="1661649" y="1976512"/>
              <a:ext cx="2213810" cy="3069359"/>
              <a:chOff x="450962" y="1429344"/>
              <a:chExt cx="2213810" cy="3069359"/>
            </a:xfrm>
          </p:grpSpPr>
          <p:pic>
            <p:nvPicPr>
              <p:cNvPr id="5" name="Grafik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2212" y="1429344"/>
                <a:ext cx="1216152" cy="2615184"/>
              </a:xfrm>
              <a:prstGeom prst="rect">
                <a:avLst/>
              </a:prstGeom>
            </p:spPr>
          </p:pic>
          <p:sp>
            <p:nvSpPr>
              <p:cNvPr id="8" name="Textfeld 7"/>
              <p:cNvSpPr txBox="1"/>
              <p:nvPr/>
            </p:nvSpPr>
            <p:spPr>
              <a:xfrm>
                <a:off x="450962" y="4129371"/>
                <a:ext cx="22138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Lehrender im LAFP</a:t>
                </a:r>
                <a:endParaRPr lang="de-DE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3" name="Gerade Verbindung mit Pfeil 12"/>
            <p:cNvCxnSpPr/>
            <p:nvPr/>
          </p:nvCxnSpPr>
          <p:spPr>
            <a:xfrm>
              <a:off x="3792517" y="2764531"/>
              <a:ext cx="911830" cy="0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97" name="Gruppieren 3096"/>
          <p:cNvGrpSpPr/>
          <p:nvPr/>
        </p:nvGrpSpPr>
        <p:grpSpPr>
          <a:xfrm>
            <a:off x="6851078" y="1976512"/>
            <a:ext cx="3574549" cy="3147769"/>
            <a:chOff x="6851078" y="1976512"/>
            <a:chExt cx="3574549" cy="3147769"/>
          </a:xfrm>
        </p:grpSpPr>
        <p:grpSp>
          <p:nvGrpSpPr>
            <p:cNvPr id="3095" name="Gruppieren 3094"/>
            <p:cNvGrpSpPr/>
            <p:nvPr/>
          </p:nvGrpSpPr>
          <p:grpSpPr>
            <a:xfrm>
              <a:off x="8211817" y="1976512"/>
              <a:ext cx="2213810" cy="3147769"/>
              <a:chOff x="6000075" y="1350934"/>
              <a:chExt cx="2213810" cy="3147769"/>
            </a:xfrm>
          </p:grpSpPr>
          <p:pic>
            <p:nvPicPr>
              <p:cNvPr id="3074" name="Picture 2" descr="depositphotos_6184262-Business-Finance-Office-Workplace-Man-Worki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611" t="63470" r="59834"/>
              <a:stretch>
                <a:fillRect/>
              </a:stretch>
            </p:blipFill>
            <p:spPr bwMode="auto">
              <a:xfrm>
                <a:off x="6272550" y="1350934"/>
                <a:ext cx="994523" cy="2680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Textfeld 10"/>
              <p:cNvSpPr txBox="1"/>
              <p:nvPr/>
            </p:nvSpPr>
            <p:spPr>
              <a:xfrm>
                <a:off x="6000075" y="4129371"/>
                <a:ext cx="22138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Tutor / Prüfer</a:t>
                </a:r>
                <a:endParaRPr lang="de-DE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47" name="Gerade Verbindung mit Pfeil 46"/>
            <p:cNvCxnSpPr/>
            <p:nvPr/>
          </p:nvCxnSpPr>
          <p:spPr>
            <a:xfrm>
              <a:off x="6851078" y="2764531"/>
              <a:ext cx="970571" cy="0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87" name="Gerade Verbindung mit Pfeil 3086"/>
          <p:cNvCxnSpPr/>
          <p:nvPr/>
        </p:nvCxnSpPr>
        <p:spPr>
          <a:xfrm flipH="1" flipV="1">
            <a:off x="6821586" y="3337935"/>
            <a:ext cx="1000063" cy="598"/>
          </a:xfrm>
          <a:prstGeom prst="straightConnector1">
            <a:avLst/>
          </a:prstGeom>
          <a:ln w="666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 flipH="1" flipV="1">
            <a:off x="3704284" y="3337935"/>
            <a:ext cx="1000063" cy="598"/>
          </a:xfrm>
          <a:prstGeom prst="straightConnector1">
            <a:avLst/>
          </a:prstGeom>
          <a:ln w="666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06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dirty="0" smtClean="0"/>
              <a:t>Neues kommt – </a:t>
            </a:r>
            <a:r>
              <a:rPr lang="de-DE" dirty="0" smtClean="0"/>
              <a:t>Mehr Praxis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328603" y="1465462"/>
            <a:ext cx="553452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400" b="1" spc="1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 (ab EJ 16)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de-DE" spc="1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Praktikum (GS8)………………….8 Wochen</a:t>
            </a:r>
          </a:p>
          <a:p>
            <a:pPr>
              <a:lnSpc>
                <a:spcPct val="200000"/>
              </a:lnSpc>
            </a:pPr>
            <a:r>
              <a:rPr lang="de-DE" spc="1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2a. Praktikum (HS 2.6 – GE)…..……7 Wochen</a:t>
            </a:r>
          </a:p>
          <a:p>
            <a:pPr>
              <a:lnSpc>
                <a:spcPct val="200000"/>
              </a:lnSpc>
            </a:pPr>
            <a:r>
              <a:rPr lang="de-DE" spc="1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2b. Praktikum (HS 2.7)……...……….7 Wochen</a:t>
            </a:r>
          </a:p>
          <a:p>
            <a:pPr>
              <a:lnSpc>
                <a:spcPct val="200000"/>
              </a:lnSpc>
            </a:pPr>
            <a:r>
              <a:rPr lang="de-DE" spc="1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Praktikum (HS 3.3)………………...6 Wochen</a:t>
            </a:r>
          </a:p>
          <a:p>
            <a:pPr>
              <a:lnSpc>
                <a:spcPct val="200000"/>
              </a:lnSpc>
            </a:pPr>
            <a:r>
              <a:rPr lang="de-DE" spc="1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Abschlusspraktikum…………….....3 Wochen</a:t>
            </a:r>
            <a:endParaRPr lang="de-DE" spc="1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50820" y="1465462"/>
            <a:ext cx="553452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DE" sz="2400" b="1" spc="1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Bisher</a:t>
            </a:r>
          </a:p>
          <a:p>
            <a:pPr>
              <a:lnSpc>
                <a:spcPct val="200000"/>
              </a:lnSpc>
            </a:pPr>
            <a:r>
              <a:rPr lang="de-DE" spc="1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Praktikum (GS8)………………………5 Wochen</a:t>
            </a:r>
          </a:p>
          <a:p>
            <a:pPr>
              <a:lnSpc>
                <a:spcPct val="200000"/>
              </a:lnSpc>
            </a:pPr>
            <a:r>
              <a:rPr lang="de-DE" spc="1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2a. Praktikum (HS 2.6 – GE)…..……8 Wochen</a:t>
            </a:r>
          </a:p>
          <a:p>
            <a:pPr>
              <a:lnSpc>
                <a:spcPct val="200000"/>
              </a:lnSpc>
            </a:pPr>
            <a:r>
              <a:rPr lang="de-DE" spc="1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2b. Praktikum (HS 2.6 – K)…………..4 Wochen</a:t>
            </a:r>
          </a:p>
          <a:p>
            <a:pPr>
              <a:lnSpc>
                <a:spcPct val="200000"/>
              </a:lnSpc>
            </a:pPr>
            <a:r>
              <a:rPr lang="de-DE" spc="1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Praktikum (HS 3.4)………………...6 Wochen</a:t>
            </a:r>
          </a:p>
          <a:p>
            <a:pPr>
              <a:lnSpc>
                <a:spcPct val="200000"/>
              </a:lnSpc>
            </a:pPr>
            <a:r>
              <a:rPr lang="de-DE" spc="1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Abschlusspraktikum…………….....4 Wochen</a:t>
            </a:r>
            <a:endParaRPr lang="de-DE" spc="1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415326" y="6002646"/>
            <a:ext cx="6003181" cy="646331"/>
            <a:chOff x="5415326" y="6002646"/>
            <a:chExt cx="6003181" cy="646331"/>
          </a:xfrm>
        </p:grpSpPr>
        <p:sp>
          <p:nvSpPr>
            <p:cNvPr id="8" name="Pfeil nach rechts 7"/>
            <p:cNvSpPr/>
            <p:nvPr/>
          </p:nvSpPr>
          <p:spPr>
            <a:xfrm>
              <a:off x="5415326" y="6100010"/>
              <a:ext cx="1082842" cy="451602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6498168" y="6002646"/>
              <a:ext cx="49203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6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Mehr Verantwortung</a:t>
              </a:r>
            </a:p>
          </p:txBody>
        </p:sp>
      </p:grpSp>
      <p:sp>
        <p:nvSpPr>
          <p:cNvPr id="2" name="Textfeld 1"/>
          <p:cNvSpPr txBox="1"/>
          <p:nvPr/>
        </p:nvSpPr>
        <p:spPr>
          <a:xfrm>
            <a:off x="3946358" y="5066448"/>
            <a:ext cx="1898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Wochen</a:t>
            </a:r>
            <a:endParaRPr lang="de-DE" sz="2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9697453" y="5066447"/>
            <a:ext cx="1898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Wochen</a:t>
            </a:r>
            <a:endParaRPr lang="de-DE" sz="2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18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60357" y="116383"/>
            <a:ext cx="6496468" cy="775591"/>
          </a:xfrm>
        </p:spPr>
        <p:txBody>
          <a:bodyPr>
            <a:normAutofit/>
          </a:bodyPr>
          <a:lstStyle/>
          <a:p>
            <a:r>
              <a:rPr lang="de-DE" sz="1800" dirty="0" smtClean="0"/>
              <a:t>Neues kommt –</a:t>
            </a:r>
            <a:br>
              <a:rPr lang="de-DE" sz="1800" dirty="0" smtClean="0"/>
            </a:br>
            <a:r>
              <a:rPr lang="de-DE" sz="1800" dirty="0" smtClean="0"/>
              <a:t> </a:t>
            </a:r>
            <a:r>
              <a:rPr lang="de-DE" sz="2800" dirty="0" smtClean="0"/>
              <a:t>Schwachstellen behoben</a:t>
            </a:r>
            <a:endParaRPr lang="de-DE" sz="2800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8933431" y="1573512"/>
            <a:ext cx="3056019" cy="1855488"/>
            <a:chOff x="8933431" y="1573512"/>
            <a:chExt cx="3056019" cy="1855488"/>
          </a:xfrm>
        </p:grpSpPr>
        <p:sp>
          <p:nvSpPr>
            <p:cNvPr id="20" name="Rechteck 19"/>
            <p:cNvSpPr/>
            <p:nvPr/>
          </p:nvSpPr>
          <p:spPr>
            <a:xfrm>
              <a:off x="9011650" y="1573512"/>
              <a:ext cx="2911635" cy="1855488"/>
            </a:xfrm>
            <a:prstGeom prst="rect">
              <a:avLst/>
            </a:prstGeom>
            <a:solidFill>
              <a:schemeClr val="accent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8933431" y="1573512"/>
              <a:ext cx="3056019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Keine Praxis- </a:t>
              </a:r>
            </a:p>
            <a:p>
              <a:pPr algn="ctr"/>
              <a:r>
                <a:rPr lang="de-DE" sz="3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Kollisionen</a:t>
              </a:r>
              <a:endParaRPr lang="de-DE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1608512" y="822775"/>
            <a:ext cx="3649287" cy="5754237"/>
            <a:chOff x="1608512" y="822775"/>
            <a:chExt cx="3649287" cy="5754237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72390" y="822775"/>
              <a:ext cx="3291180" cy="5573764"/>
            </a:xfrm>
            <a:prstGeom prst="rect">
              <a:avLst/>
            </a:prstGeom>
          </p:spPr>
        </p:pic>
        <p:sp>
          <p:nvSpPr>
            <p:cNvPr id="12" name="Ellipse 11"/>
            <p:cNvSpPr/>
            <p:nvPr/>
          </p:nvSpPr>
          <p:spPr>
            <a:xfrm>
              <a:off x="1608512" y="5390147"/>
              <a:ext cx="3649287" cy="118686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5257799" y="822776"/>
            <a:ext cx="3355059" cy="5831187"/>
            <a:chOff x="5257799" y="822776"/>
            <a:chExt cx="3355059" cy="5831187"/>
          </a:xfrm>
        </p:grpSpPr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57799" y="822776"/>
              <a:ext cx="3152275" cy="5573764"/>
            </a:xfrm>
            <a:prstGeom prst="rect">
              <a:avLst/>
            </a:prstGeom>
          </p:spPr>
        </p:pic>
        <p:sp>
          <p:nvSpPr>
            <p:cNvPr id="13" name="Ellipse 12"/>
            <p:cNvSpPr/>
            <p:nvPr/>
          </p:nvSpPr>
          <p:spPr>
            <a:xfrm>
              <a:off x="5366662" y="5467098"/>
              <a:ext cx="3246196" cy="118686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/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8807108" y="3915323"/>
            <a:ext cx="3116177" cy="1855488"/>
            <a:chOff x="8807108" y="3915323"/>
            <a:chExt cx="3116177" cy="1855488"/>
          </a:xfrm>
        </p:grpSpPr>
        <p:sp>
          <p:nvSpPr>
            <p:cNvPr id="21" name="Rechteck 20"/>
            <p:cNvSpPr/>
            <p:nvPr/>
          </p:nvSpPr>
          <p:spPr>
            <a:xfrm>
              <a:off x="9005624" y="3915323"/>
              <a:ext cx="2911635" cy="1855488"/>
            </a:xfrm>
            <a:prstGeom prst="rect">
              <a:avLst/>
            </a:prstGeom>
            <a:solidFill>
              <a:schemeClr val="accent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8807108" y="4242903"/>
              <a:ext cx="311617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mehr </a:t>
              </a:r>
            </a:p>
            <a:p>
              <a:pPr algn="ctr"/>
              <a:r>
                <a:rPr lang="de-DE" sz="3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Urlaub</a:t>
              </a:r>
              <a:endParaRPr lang="de-DE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469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66661" y="209238"/>
            <a:ext cx="6496468" cy="775591"/>
          </a:xfrm>
        </p:spPr>
        <p:txBody>
          <a:bodyPr>
            <a:normAutofit/>
          </a:bodyPr>
          <a:lstStyle/>
          <a:p>
            <a:r>
              <a:rPr lang="de-DE" sz="1800" dirty="0" smtClean="0"/>
              <a:t>Neues kommt -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000" dirty="0" smtClean="0"/>
              <a:t>Stärkung der Ausbildungsqualität im Bereich K </a:t>
            </a:r>
            <a:endParaRPr lang="de-DE" sz="2000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362209" y="1201479"/>
            <a:ext cx="3186987" cy="4485245"/>
            <a:chOff x="1605914" y="744798"/>
            <a:chExt cx="3760747" cy="5573765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05914" y="744799"/>
              <a:ext cx="3152275" cy="5573764"/>
            </a:xfrm>
            <a:prstGeom prst="rect">
              <a:avLst/>
            </a:prstGeom>
          </p:spPr>
        </p:pic>
        <p:sp>
          <p:nvSpPr>
            <p:cNvPr id="6" name="Ellipse 5"/>
            <p:cNvSpPr/>
            <p:nvPr/>
          </p:nvSpPr>
          <p:spPr>
            <a:xfrm>
              <a:off x="3343551" y="744798"/>
              <a:ext cx="2023110" cy="330142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de-DE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3222284" y="949114"/>
            <a:ext cx="8635639" cy="9568576"/>
            <a:chOff x="3222284" y="949114"/>
            <a:chExt cx="8635639" cy="9568576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3222284" y="949114"/>
              <a:ext cx="8635639" cy="9568576"/>
              <a:chOff x="3181350" y="902436"/>
              <a:chExt cx="8635639" cy="9568576"/>
            </a:xfrm>
          </p:grpSpPr>
          <p:pic>
            <p:nvPicPr>
              <p:cNvPr id="13" name="Grafik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81350" y="902436"/>
                <a:ext cx="8635639" cy="9568576"/>
              </a:xfrm>
              <a:prstGeom prst="rect">
                <a:avLst/>
              </a:prstGeom>
            </p:spPr>
          </p:pic>
          <p:sp>
            <p:nvSpPr>
              <p:cNvPr id="14" name="Textfeld 13"/>
              <p:cNvSpPr txBox="1"/>
              <p:nvPr/>
            </p:nvSpPr>
            <p:spPr>
              <a:xfrm>
                <a:off x="5021730" y="1619002"/>
                <a:ext cx="41467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 smtClean="0">
                    <a:solidFill>
                      <a:schemeClr val="tx2">
                        <a:lumMod val="50000"/>
                      </a:schemeClr>
                    </a:solidFill>
                    <a:latin typeface="Arial Black" panose="020B0A04020102020204" pitchFamily="34" charset="0"/>
                  </a:rPr>
                  <a:t>GE</a:t>
                </a:r>
                <a:endParaRPr lang="de-DE" dirty="0">
                  <a:solidFill>
                    <a:schemeClr val="tx2">
                      <a:lumMod val="5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6" name="Textfeld 15"/>
              <p:cNvSpPr txBox="1"/>
              <p:nvPr/>
            </p:nvSpPr>
            <p:spPr>
              <a:xfrm>
                <a:off x="6060522" y="3211823"/>
                <a:ext cx="41467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 smtClean="0">
                    <a:latin typeface="Arial Black" panose="020B0A04020102020204" pitchFamily="34" charset="0"/>
                  </a:rPr>
                  <a:t>GE</a:t>
                </a:r>
                <a:endParaRPr lang="de-DE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17" name="Textfeld 16"/>
              <p:cNvSpPr txBox="1"/>
              <p:nvPr/>
            </p:nvSpPr>
            <p:spPr>
              <a:xfrm>
                <a:off x="5527477" y="2447423"/>
                <a:ext cx="4146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 smtClean="0">
                    <a:solidFill>
                      <a:schemeClr val="tx2">
                        <a:lumMod val="50000"/>
                      </a:schemeClr>
                    </a:solidFill>
                    <a:latin typeface="Arial Black" panose="020B0A04020102020204" pitchFamily="34" charset="0"/>
                  </a:rPr>
                  <a:t>K</a:t>
                </a:r>
                <a:endParaRPr lang="de-DE" dirty="0">
                  <a:solidFill>
                    <a:schemeClr val="tx2">
                      <a:lumMod val="50000"/>
                    </a:schemeClr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18" name="Textfeld 17"/>
              <p:cNvSpPr txBox="1"/>
              <p:nvPr/>
            </p:nvSpPr>
            <p:spPr>
              <a:xfrm>
                <a:off x="6475192" y="3816498"/>
                <a:ext cx="4146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 smtClean="0">
                    <a:latin typeface="Arial Black" panose="020B0A04020102020204" pitchFamily="34" charset="0"/>
                  </a:rPr>
                  <a:t>K</a:t>
                </a:r>
                <a:endParaRPr lang="de-DE" dirty="0"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20" name="Textfeld 19"/>
            <p:cNvSpPr txBox="1"/>
            <p:nvPr/>
          </p:nvSpPr>
          <p:spPr>
            <a:xfrm>
              <a:off x="5275205" y="3151597"/>
              <a:ext cx="4146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LAFP</a:t>
              </a:r>
              <a:endParaRPr lang="de-DE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313997" y="1701395"/>
              <a:ext cx="4146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LAFP</a:t>
              </a:r>
              <a:endParaRPr lang="de-DE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7961959" y="1472373"/>
            <a:ext cx="4161616" cy="830997"/>
            <a:chOff x="7857760" y="1919834"/>
            <a:chExt cx="4161616" cy="830997"/>
          </a:xfrm>
        </p:grpSpPr>
        <p:sp>
          <p:nvSpPr>
            <p:cNvPr id="22" name="Textfeld 21"/>
            <p:cNvSpPr txBox="1"/>
            <p:nvPr/>
          </p:nvSpPr>
          <p:spPr>
            <a:xfrm>
              <a:off x="8247341" y="1919834"/>
              <a:ext cx="37720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lnSpc>
                  <a:spcPct val="150000"/>
                </a:lnSpc>
                <a:spcAft>
                  <a:spcPts val="0"/>
                </a:spcAft>
              </a:pPr>
              <a:r>
                <a:rPr lang="de-DE" sz="1600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Praxis </a:t>
              </a:r>
              <a:r>
                <a:rPr lang="de-DE" sz="16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wird </a:t>
              </a:r>
              <a:r>
                <a:rPr lang="de-DE" sz="1600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so auch </a:t>
              </a:r>
              <a:r>
                <a:rPr lang="de-DE" sz="16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zum Lernort für </a:t>
              </a:r>
              <a:r>
                <a:rPr lang="de-DE" sz="1600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kriminalistische </a:t>
              </a:r>
              <a:r>
                <a:rPr lang="de-DE" sz="16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Ausbildung, </a:t>
              </a:r>
              <a:r>
                <a:rPr lang="de-DE" sz="1600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wie bei GE</a:t>
              </a:r>
              <a:endParaRPr lang="de-DE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" name="Pfeil nach rechts 22"/>
            <p:cNvSpPr/>
            <p:nvPr/>
          </p:nvSpPr>
          <p:spPr>
            <a:xfrm>
              <a:off x="7857760" y="2265160"/>
              <a:ext cx="347350" cy="2505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8177865" y="2736098"/>
            <a:ext cx="3970541" cy="2031325"/>
            <a:chOff x="8099923" y="1788478"/>
            <a:chExt cx="3970541" cy="2031325"/>
          </a:xfrm>
        </p:grpSpPr>
        <p:sp>
          <p:nvSpPr>
            <p:cNvPr id="19" name="Textfeld 18"/>
            <p:cNvSpPr txBox="1"/>
            <p:nvPr/>
          </p:nvSpPr>
          <p:spPr>
            <a:xfrm>
              <a:off x="8444762" y="1788478"/>
              <a:ext cx="3625702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DE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endParaRPr lang="de-DE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endParaRPr lang="de-DE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de-DE" sz="1600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deutlicher </a:t>
              </a:r>
              <a:r>
                <a:rPr lang="de-DE" sz="16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Schwerpunkt auf den Theorie-Praxis-Transfer im K-Bereich gelegt</a:t>
              </a:r>
              <a:endParaRPr lang="de-DE" sz="1600" dirty="0"/>
            </a:p>
          </p:txBody>
        </p:sp>
        <p:sp>
          <p:nvSpPr>
            <p:cNvPr id="26" name="Pfeil nach rechts 25"/>
            <p:cNvSpPr/>
            <p:nvPr/>
          </p:nvSpPr>
          <p:spPr>
            <a:xfrm>
              <a:off x="8099923" y="3132614"/>
              <a:ext cx="347350" cy="25051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9581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7086319" y="352279"/>
            <a:ext cx="47500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Neues kommt </a:t>
            </a:r>
            <a:r>
              <a:rPr lang="de-DE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– </a:t>
            </a:r>
            <a:r>
              <a:rPr lang="de-DE" sz="28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Praxisprüfung K</a:t>
            </a:r>
            <a:endParaRPr lang="de-DE" sz="2800" dirty="0"/>
          </a:p>
        </p:txBody>
      </p:sp>
      <p:sp>
        <p:nvSpPr>
          <p:cNvPr id="6" name="Rechteck 5"/>
          <p:cNvSpPr/>
          <p:nvPr/>
        </p:nvSpPr>
        <p:spPr>
          <a:xfrm>
            <a:off x="253427" y="3899621"/>
            <a:ext cx="11805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altLang="de-DE" b="1" dirty="0">
                <a:solidFill>
                  <a:schemeClr val="tx2">
                    <a:lumMod val="50000"/>
                  </a:schemeClr>
                </a:solidFill>
              </a:rPr>
              <a:t>Ziel: 				</a:t>
            </a:r>
            <a:r>
              <a:rPr lang="de-DE" altLang="de-DE" dirty="0">
                <a:solidFill>
                  <a:schemeClr val="tx2">
                    <a:lumMod val="50000"/>
                  </a:schemeClr>
                </a:solidFill>
              </a:rPr>
              <a:t>Nach einer Vorbereitung in freier Rede den Inhalt einer Akte darstellen, sowie </a:t>
            </a:r>
          </a:p>
          <a:p>
            <a:pPr>
              <a:defRPr/>
            </a:pPr>
            <a:r>
              <a:rPr lang="de-DE" altLang="de-DE" dirty="0">
                <a:solidFill>
                  <a:schemeClr val="tx2">
                    <a:lumMod val="50000"/>
                  </a:schemeClr>
                </a:solidFill>
              </a:rPr>
              <a:t>				einen praktischen brauchbaren Vorschlag unterbreiten und begründen</a:t>
            </a:r>
            <a:r>
              <a:rPr lang="de-DE" altLang="de-DE" dirty="0" smtClean="0"/>
              <a:t>. </a:t>
            </a:r>
            <a:endParaRPr lang="de-DE" alt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01424" y="1321770"/>
            <a:ext cx="10590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>
                    <a:lumMod val="50000"/>
                  </a:schemeClr>
                </a:solidFill>
              </a:rPr>
              <a:t>Warum</a:t>
            </a:r>
            <a:r>
              <a:rPr lang="de-DE" dirty="0" smtClean="0"/>
              <a:t>: 				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7-wöchiges </a:t>
            </a:r>
            <a:r>
              <a:rPr lang="de-DE" dirty="0" smtClean="0">
                <a:solidFill>
                  <a:schemeClr val="tx2">
                    <a:lumMod val="50000"/>
                  </a:schemeClr>
                </a:solidFill>
              </a:rPr>
              <a:t>Praktikum stellt 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ein eigenes Modul dar und muss geprüft </a:t>
            </a:r>
            <a:r>
              <a:rPr lang="de-DE" dirty="0" smtClean="0">
                <a:solidFill>
                  <a:schemeClr val="tx2">
                    <a:lumMod val="50000"/>
                  </a:schemeClr>
                </a:solidFill>
              </a:rPr>
              <a:t>				werden</a:t>
            </a:r>
            <a:endParaRPr lang="de-DE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1424" y="2029656"/>
            <a:ext cx="105900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de-DE" b="1" dirty="0">
                <a:solidFill>
                  <a:schemeClr val="tx2">
                    <a:lumMod val="50000"/>
                  </a:schemeClr>
                </a:solidFill>
              </a:rPr>
              <a:t>Anforderung an eine Prüfung: 	</a:t>
            </a:r>
            <a:r>
              <a:rPr lang="de-DE" dirty="0">
                <a:solidFill>
                  <a:schemeClr val="tx2">
                    <a:lumMod val="50000"/>
                  </a:schemeClr>
                </a:solidFill>
              </a:rPr>
              <a:t>in allen Behörden, in allen in Frage kommenden Kommissariaten, nach 				den Vorgaben der Prüfungs- und Studienordnung</a:t>
            </a:r>
          </a:p>
        </p:txBody>
      </p:sp>
      <p:sp>
        <p:nvSpPr>
          <p:cNvPr id="9" name="Rechteck 8"/>
          <p:cNvSpPr/>
          <p:nvPr/>
        </p:nvSpPr>
        <p:spPr>
          <a:xfrm>
            <a:off x="4177983" y="2737543"/>
            <a:ext cx="3956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Aktenvortrag</a:t>
            </a:r>
            <a:endParaRPr lang="de-DE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26996" y="4784700"/>
            <a:ext cx="11245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altLang="de-DE" b="1" dirty="0">
                <a:solidFill>
                  <a:schemeClr val="tx2">
                    <a:lumMod val="50000"/>
                  </a:schemeClr>
                </a:solidFill>
              </a:rPr>
              <a:t>Bestandteile: </a:t>
            </a:r>
            <a:r>
              <a:rPr lang="de-DE" altLang="de-DE" dirty="0"/>
              <a:t>	</a:t>
            </a:r>
            <a:r>
              <a:rPr lang="de-DE" altLang="de-DE" dirty="0" smtClean="0"/>
              <a:t>		</a:t>
            </a:r>
            <a:r>
              <a:rPr lang="de-DE" altLang="de-DE" dirty="0">
                <a:solidFill>
                  <a:schemeClr val="tx2">
                    <a:lumMod val="50000"/>
                  </a:schemeClr>
                </a:solidFill>
              </a:rPr>
              <a:t>Kurzer Bericht, wesentlicher Entscheidungsvorschlag, mit Begründung, </a:t>
            </a:r>
          </a:p>
          <a:p>
            <a:r>
              <a:rPr lang="de-DE" altLang="de-DE" dirty="0">
                <a:solidFill>
                  <a:schemeClr val="tx2">
                    <a:lumMod val="50000"/>
                  </a:schemeClr>
                </a:solidFill>
              </a:rPr>
              <a:t>				abschließende Mitteilung der zu treffenden Entscheidungen oder Maßnahmen</a:t>
            </a:r>
          </a:p>
        </p:txBody>
      </p:sp>
    </p:spTree>
    <p:extLst>
      <p:ext uri="{BB962C8B-B14F-4D97-AF65-F5344CB8AC3E}">
        <p14:creationId xmlns:p14="http://schemas.microsoft.com/office/powerpoint/2010/main" val="101897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7086319" y="352279"/>
            <a:ext cx="47500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Neues kommt </a:t>
            </a:r>
            <a:r>
              <a:rPr lang="de-DE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– </a:t>
            </a:r>
            <a:r>
              <a:rPr lang="de-DE" sz="28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Praxisprüfung K</a:t>
            </a:r>
            <a:endParaRPr lang="de-DE" sz="2800" dirty="0"/>
          </a:p>
        </p:txBody>
      </p:sp>
      <p:sp>
        <p:nvSpPr>
          <p:cNvPr id="11" name="Textfeld 10"/>
          <p:cNvSpPr txBox="1"/>
          <p:nvPr/>
        </p:nvSpPr>
        <p:spPr>
          <a:xfrm>
            <a:off x="0" y="1751199"/>
            <a:ext cx="1201107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defRPr/>
            </a:pPr>
            <a:r>
              <a:rPr lang="de-DE" b="1" dirty="0">
                <a:solidFill>
                  <a:schemeClr val="tx2">
                    <a:lumMod val="50000"/>
                  </a:schemeClr>
                </a:solidFill>
              </a:rPr>
              <a:t>Durchführung: 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Vorbereitungszeit</a:t>
            </a:r>
            <a:r>
              <a:rPr lang="de-D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6 </a:t>
            </a:r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Stunden, 	Grundlage vorliegende Ermittlungsakte </a:t>
            </a:r>
            <a:r>
              <a:rPr lang="de-D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o. </a:t>
            </a:r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Strafanzeige</a:t>
            </a:r>
            <a:endParaRPr lang="de-DE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endParaRPr lang="de-DE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pPr lvl="2">
              <a:defRPr/>
            </a:pPr>
            <a:endParaRPr lang="de-DE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893135" y="3674361"/>
            <a:ext cx="8229600" cy="49291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892596" y="4114134"/>
            <a:ext cx="94564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Mündlicher Teil: 		Vortragszeit</a:t>
            </a:r>
            <a:r>
              <a:rPr lang="de-D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max. 15 min </a:t>
            </a:r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Vorstellung des wesentlichen Ermittlungs- / </a:t>
            </a:r>
          </a:p>
          <a:p>
            <a:pPr marL="457200" lvl="3"/>
            <a:r>
              <a:rPr lang="de-D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Erkenntnisstandes und Konzeption </a:t>
            </a:r>
            <a:r>
              <a:rPr lang="de-D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 Fortsetzung der </a:t>
            </a:r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Ermittlungen o. </a:t>
            </a:r>
          </a:p>
          <a:p>
            <a:pPr marL="457200" lvl="3"/>
            <a:r>
              <a:rPr lang="de-D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Aufnahme </a:t>
            </a:r>
            <a:r>
              <a:rPr lang="de-D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Ermittlungen</a:t>
            </a:r>
          </a:p>
          <a:p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600" dirty="0"/>
          </a:p>
        </p:txBody>
      </p:sp>
      <p:sp>
        <p:nvSpPr>
          <p:cNvPr id="3" name="Textfeld 2"/>
          <p:cNvSpPr txBox="1"/>
          <p:nvPr/>
        </p:nvSpPr>
        <p:spPr>
          <a:xfrm>
            <a:off x="978195" y="2926953"/>
            <a:ext cx="9824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defRPr/>
            </a:pPr>
            <a:r>
              <a:rPr lang="de-D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Schriftlicher Teil:		z.B</a:t>
            </a:r>
            <a:r>
              <a:rPr lang="de-D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Beantragung Durchsuchungsbeschluss, Fertigung </a:t>
            </a:r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Zwischen- oder Schlussbericht, </a:t>
            </a:r>
            <a:r>
              <a:rPr lang="de-D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Antrag auf ED-Behandlung, </a:t>
            </a:r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Tatortbefundbericht etc.</a:t>
            </a:r>
            <a:endParaRPr lang="de-DE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80625" y="5470445"/>
            <a:ext cx="71557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de-D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Prüfungsabnahme durch L/KK, L/EK </a:t>
            </a:r>
            <a:r>
              <a:rPr lang="de-DE" sz="1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o.V.i.A</a:t>
            </a:r>
            <a:r>
              <a:rPr lang="de-DE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4762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368</Words>
  <Application>Microsoft Office PowerPoint</Application>
  <PresentationFormat>Breitbild</PresentationFormat>
  <Paragraphs>132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1" baseType="lpstr">
      <vt:lpstr>Gulim</vt:lpstr>
      <vt:lpstr>ＭＳ Ｐゴシック</vt:lpstr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PowerPoint-Präsentation</vt:lpstr>
      <vt:lpstr>Inhalt</vt:lpstr>
      <vt:lpstr>Bewährtes bleibt - Prüfungen</vt:lpstr>
      <vt:lpstr>Bewährtes bleibt -  Hinweise z. w. Lernprozess</vt:lpstr>
      <vt:lpstr>Neues kommt – Mehr Praxis</vt:lpstr>
      <vt:lpstr>Neues kommt –  Schwachstellen behoben</vt:lpstr>
      <vt:lpstr>Neues kommt -  Stärkung der Ausbildungsqualität im Bereich K </vt:lpstr>
      <vt:lpstr>PowerPoint-Präsentation</vt:lpstr>
      <vt:lpstr>PowerPoint-Präsentation</vt:lpstr>
      <vt:lpstr>Neues kommt - Herausforderungen</vt:lpstr>
      <vt:lpstr>PowerPoint-Präsentation</vt:lpstr>
      <vt:lpstr>PowerPoint-Präsentation</vt:lpstr>
    </vt:vector>
  </TitlesOfParts>
  <Company>Polizei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Wächterowitz, Heike</dc:creator>
  <cp:lastModifiedBy>Sandra Anders</cp:lastModifiedBy>
  <cp:revision>117</cp:revision>
  <cp:lastPrinted>2016-04-19T17:40:01Z</cp:lastPrinted>
  <dcterms:created xsi:type="dcterms:W3CDTF">2016-04-13T13:37:40Z</dcterms:created>
  <dcterms:modified xsi:type="dcterms:W3CDTF">2016-04-22T06:53:18Z</dcterms:modified>
</cp:coreProperties>
</file>