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61" r:id="rId2"/>
    <p:sldId id="371" r:id="rId3"/>
    <p:sldId id="347" r:id="rId4"/>
    <p:sldId id="364" r:id="rId5"/>
    <p:sldId id="365" r:id="rId6"/>
    <p:sldId id="362" r:id="rId7"/>
    <p:sldId id="354" r:id="rId8"/>
    <p:sldId id="328" r:id="rId9"/>
    <p:sldId id="355" r:id="rId10"/>
    <p:sldId id="367" r:id="rId11"/>
    <p:sldId id="343" r:id="rId12"/>
    <p:sldId id="356" r:id="rId13"/>
    <p:sldId id="368" r:id="rId14"/>
    <p:sldId id="369" r:id="rId15"/>
    <p:sldId id="370" r:id="rId16"/>
    <p:sldId id="359" r:id="rId17"/>
  </p:sldIdLst>
  <p:sldSz cx="9144000" cy="6858000" type="screen4x3"/>
  <p:notesSz cx="6888163" cy="10020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3300"/>
    <a:srgbClr val="FF9900"/>
    <a:srgbClr val="FFCC66"/>
    <a:srgbClr val="DDDDD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 showGuides="1"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>
                <a:latin typeface="Calibri" panose="020F0502020204030204" pitchFamily="34" charset="0"/>
              </a:rPr>
              <a:t>Sitzverteilung</a:t>
            </a:r>
            <a:r>
              <a:rPr lang="en-US" sz="1800" dirty="0">
                <a:latin typeface="Calibri" panose="020F0502020204030204" pitchFamily="34" charset="0"/>
              </a:rPr>
              <a:t> FBR Polizei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7422596048998671"/>
          <c:y val="0.14032714313794195"/>
          <c:w val="0.45154820760656222"/>
          <c:h val="0.7502647141770572"/>
        </c:manualLayout>
      </c:layout>
      <c:pieChart>
        <c:varyColors val="1"/>
        <c:ser>
          <c:idx val="0"/>
          <c:order val="0"/>
          <c:tx>
            <c:v>Datenreihen1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2-4FE8-8A8E-DDC89A8124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2-4FE8-8A8E-DDC89A8124DE}"/>
              </c:ext>
            </c:extLst>
          </c:dPt>
          <c:dPt>
            <c:idx val="2"/>
            <c:bubble3D val="0"/>
            <c:explosion val="9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22-4FE8-8A8E-DDC89A8124DE}"/>
              </c:ext>
            </c:extLst>
          </c:dPt>
          <c:dPt>
            <c:idx val="3"/>
            <c:bubble3D val="0"/>
            <c:explosion val="14"/>
            <c:spPr>
              <a:solidFill>
                <a:schemeClr val="accent3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22-4FE8-8A8E-DDC89A8124D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22-4FE8-8A8E-DDC89A8124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180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</a:t>
                    </a:r>
                    <a:endParaRPr lang="en-US" sz="1800" dirty="0">
                      <a:solidFill>
                        <a:schemeClr val="bg1"/>
                      </a:solidFill>
                      <a:latin typeface="Calibri" panose="020F0502020204030204" pitchFamily="34" charset="0"/>
                    </a:endParaRPr>
                  </a:p>
                </c:rich>
              </c:tx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22-4FE8-8A8E-DDC89A8124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652450139284932E-2"/>
                  <c:y val="-5.88494440788630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22-4FE8-8A8E-DDC89A8124DE}"/>
                </c:ext>
                <c:ext xmlns:c15="http://schemas.microsoft.com/office/drawing/2012/chart" uri="{CE6537A1-D6FC-4f65-9D91-7224C49458BB}">
                  <c15:layout>
                    <c:manualLayout>
                      <c:w val="3.9193176066856766E-2"/>
                      <c:h val="9.089801987813320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1940216519152191E-2"/>
                  <c:y val="0.103751292591421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822-4FE8-8A8E-DDC89A8124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Tabelle1!$B$5:$B$8</c:f>
              <c:numCache>
                <c:formatCode>0.00</c:formatCode>
                <c:ptCount val="4"/>
                <c:pt idx="0">
                  <c:v>8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822-4FE8-8A8E-DDC89A8124D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822-4FE8-8A8E-DDC89A8124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822-4FE8-8A8E-DDC89A8124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822-4FE8-8A8E-DDC89A8124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822-4FE8-8A8E-DDC89A8124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Tabelle1!$C$5:$C$8</c:f>
              <c:numCache>
                <c:formatCode>@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822-4FE8-8A8E-DDC89A8124D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0.22222</cdr:x>
      <cdr:y>0.23077</cdr:y>
    </cdr:from>
    <cdr:to>
      <cdr:x>0.34259</cdr:x>
      <cdr:y>0.27022</cdr:y>
    </cdr:to>
    <cdr:cxnSp macro="">
      <cdr:nvCxnSpPr>
        <cdr:cNvPr id="3" name="Gerader Verbinder 2"/>
        <cdr:cNvCxnSpPr/>
      </cdr:nvCxnSpPr>
      <cdr:spPr bwMode="auto">
        <a:xfrm xmlns:a="http://schemas.openxmlformats.org/drawingml/2006/main" flipH="1">
          <a:off x="1728192" y="1080121"/>
          <a:ext cx="936104" cy="184666"/>
        </a:xfrm>
        <a:prstGeom xmlns:a="http://schemas.openxmlformats.org/drawingml/2006/main" prst="line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0.18472</cdr:x>
      <cdr:y>0.60118</cdr:y>
    </cdr:from>
    <cdr:to>
      <cdr:x>0.29583</cdr:x>
      <cdr:y>0.65484</cdr:y>
    </cdr:to>
    <cdr:cxnSp macro="">
      <cdr:nvCxnSpPr>
        <cdr:cNvPr id="4" name="Gerader Verbinder 3"/>
        <cdr:cNvCxnSpPr/>
      </cdr:nvCxnSpPr>
      <cdr:spPr bwMode="auto">
        <a:xfrm xmlns:a="http://schemas.openxmlformats.org/drawingml/2006/main" flipH="1">
          <a:off x="1436568" y="2813829"/>
          <a:ext cx="864095" cy="251157"/>
        </a:xfrm>
        <a:prstGeom xmlns:a="http://schemas.openxmlformats.org/drawingml/2006/main" prst="line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621" cy="5015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934" y="0"/>
            <a:ext cx="2985621" cy="5015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122"/>
            <a:ext cx="2985621" cy="501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934" y="9517122"/>
            <a:ext cx="2985621" cy="501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47AFE7-0012-4C81-BC35-288C2FE7903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3695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621" cy="5015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934" y="0"/>
            <a:ext cx="2985621" cy="5015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5" y="4759362"/>
            <a:ext cx="5511174" cy="4509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122"/>
            <a:ext cx="2985621" cy="501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934" y="9517122"/>
            <a:ext cx="2985621" cy="501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3203A3-2C2C-44EB-BBA2-F3DC01BD047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045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 fontAlgn="auto">
              <a:spcBef>
                <a:spcPts val="0"/>
              </a:spcBef>
              <a:spcAft>
                <a:spcPts val="0"/>
              </a:spcAft>
              <a:defRPr/>
            </a:pPr>
            <a:fld id="{8232FFDB-2DB4-4F36-8129-EE800D4FA6CB}" type="slidenum">
              <a:rPr lang="de-DE" sz="1800" kern="0">
                <a:solidFill>
                  <a:sysClr val="windowText" lastClr="000000"/>
                </a:solidFill>
              </a:rPr>
              <a:pPr defTabSz="924458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de-DE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8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491B7-F8F1-40E2-9C22-7C159CD3144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229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2569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58FF-1347-443E-AE05-D9A3F04D48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1415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A1C6-281F-47E5-9EA9-12053C1F83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8919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4EF4-4613-47C2-881C-3B3FA47663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5296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noProof="0"/>
              <a:t>ClipArt durch Klicken auf Symbol hinzufügen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C8E4-B4BD-41F1-AAF8-1759B9E4EC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7620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D026C5-F0B5-4051-B052-8A78620F483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44034" name="Picture 2" descr="http://www.trinkwasser-wissen.net/config/media/images/683___Select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1" y="404664"/>
            <a:ext cx="829387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812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1143000"/>
          </a:xfrm>
          <a:solidFill>
            <a:schemeClr val="bg1">
              <a:lumMod val="95000"/>
              <a:alpha val="39000"/>
            </a:schemeClr>
          </a:solidFill>
        </p:spPr>
        <p:txBody>
          <a:bodyPr/>
          <a:lstStyle>
            <a:lvl1pPr>
              <a:defRPr sz="4000"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4348" y="1714488"/>
            <a:ext cx="7772400" cy="41148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9AFE-F033-4E19-A86D-601DE41628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067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5E5C-B48C-49BA-8EB5-3CD59346E7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4318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D7BB-5580-4551-BBB4-BABA01ED48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2083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95000"/>
              <a:alpha val="39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819C-8790-4700-8968-D419B12EA3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5854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FEE8-ADE6-463A-89C1-6EE60F3053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7218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C77C-768C-47EC-846D-BAD5CC704D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589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4B6A-BA79-469F-92E4-B64B9C337C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647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0E02-C36A-4778-A3E1-0FBA4645A5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5966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Format des Titel-Masters zu bearbeiten.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Textformatierung des Masters zu bearbeiten.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FF660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D026C5-F0B5-4051-B052-8A78620F48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3078" name="Picture 8" descr="LINK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1200" y="6164263"/>
            <a:ext cx="3352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RECHT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371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Logo BB Köln Farbe"/>
          <p:cNvPicPr>
            <a:picLocks noChangeAspect="1" noChangeArrowheads="1"/>
          </p:cNvPicPr>
          <p:nvPr/>
        </p:nvPicPr>
        <p:blipFill>
          <a:blip r:embed="rId18" cstate="print"/>
          <a:srcRect b="41634"/>
          <a:stretch>
            <a:fillRect/>
          </a:stretch>
        </p:blipFill>
        <p:spPr bwMode="auto">
          <a:xfrm>
            <a:off x="285720" y="6286520"/>
            <a:ext cx="2502232" cy="47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69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2"/>
          <p:cNvSpPr>
            <a:spLocks noChangeArrowheads="1"/>
          </p:cNvSpPr>
          <p:nvPr/>
        </p:nvSpPr>
        <p:spPr bwMode="auto">
          <a:xfrm>
            <a:off x="873125" y="3025775"/>
            <a:ext cx="739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latin typeface="Calibri" panose="020F0502020204030204" pitchFamily="34" charset="0"/>
              </a:rPr>
              <a:t>Sachstand Reform Studiengang PVD 2016</a:t>
            </a:r>
          </a:p>
        </p:txBody>
      </p:sp>
    </p:spTree>
    <p:extLst>
      <p:ext uri="{BB962C8B-B14F-4D97-AF65-F5344CB8AC3E}">
        <p14:creationId xmlns:p14="http://schemas.microsoft.com/office/powerpoint/2010/main" val="3817410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268413"/>
            <a:ext cx="90519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411760" y="1247288"/>
            <a:ext cx="2304256" cy="4197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2771800" y="3212976"/>
            <a:ext cx="144016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r Verbinder 10"/>
          <p:cNvCxnSpPr/>
          <p:nvPr/>
        </p:nvCxnSpPr>
        <p:spPr bwMode="auto">
          <a:xfrm>
            <a:off x="2843808" y="2492896"/>
            <a:ext cx="180020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63430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268413"/>
            <a:ext cx="90519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7020272" y="1268413"/>
            <a:ext cx="2077691" cy="2664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7524328" y="2492896"/>
            <a:ext cx="144016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r Verbinder 10"/>
          <p:cNvCxnSpPr/>
          <p:nvPr/>
        </p:nvCxnSpPr>
        <p:spPr bwMode="auto">
          <a:xfrm>
            <a:off x="7380312" y="3429000"/>
            <a:ext cx="1717651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04892" y="3537009"/>
            <a:ext cx="6904582" cy="1908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de-DE" sz="2000" dirty="0"/>
              <a:t>Nun </a:t>
            </a:r>
            <a:r>
              <a:rPr lang="de-DE" sz="2000" dirty="0">
                <a:solidFill>
                  <a:srgbClr val="FF0000"/>
                </a:solidFill>
              </a:rPr>
              <a:t>ergänzt</a:t>
            </a:r>
            <a:r>
              <a:rPr lang="de-DE" sz="2000" dirty="0"/>
              <a:t> durch das </a:t>
            </a:r>
            <a:r>
              <a:rPr lang="de-DE" sz="2000" dirty="0">
                <a:solidFill>
                  <a:srgbClr val="FF0000"/>
                </a:solidFill>
              </a:rPr>
              <a:t>Kompetenzziel</a:t>
            </a:r>
            <a:r>
              <a:rPr lang="de-DE" sz="2000" b="1" dirty="0"/>
              <a:t>:</a:t>
            </a:r>
          </a:p>
          <a:p>
            <a:pPr>
              <a:spcAft>
                <a:spcPts val="600"/>
              </a:spcAft>
              <a:defRPr/>
            </a:pPr>
            <a:r>
              <a:rPr lang="de-DE" sz="2000" dirty="0"/>
              <a:t>Die Studierenden sind in der Lage</a:t>
            </a:r>
            <a:r>
              <a:rPr lang="de-DE" sz="2000" b="1" dirty="0"/>
              <a:t>,</a:t>
            </a:r>
          </a:p>
          <a:p>
            <a:pPr>
              <a:spcAft>
                <a:spcPts val="600"/>
              </a:spcAft>
              <a:defRPr/>
            </a:pPr>
            <a:r>
              <a:rPr lang="de-DE" sz="2000" b="1" dirty="0"/>
              <a:t>den Achtungsanspruch jedes Menschen insbesondere </a:t>
            </a:r>
            <a:br>
              <a:rPr lang="de-DE" sz="2000" b="1" dirty="0"/>
            </a:br>
            <a:r>
              <a:rPr lang="de-DE" sz="2000" b="1" dirty="0"/>
              <a:t>in Situationen der Hilflosigkeit anzuerkennen.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331640" y="1817529"/>
            <a:ext cx="639630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endParaRPr lang="de-DE" sz="2000" dirty="0"/>
          </a:p>
          <a:p>
            <a:r>
              <a:rPr lang="de-DE" sz="2000" dirty="0"/>
              <a:t>Aktuell unter </a:t>
            </a:r>
            <a:r>
              <a:rPr lang="de-DE" sz="2000" dirty="0">
                <a:solidFill>
                  <a:srgbClr val="FF0000"/>
                </a:solidFill>
              </a:rPr>
              <a:t>Lehrinhalt</a:t>
            </a:r>
            <a:r>
              <a:rPr lang="de-DE" sz="2000" dirty="0"/>
              <a:t> im Modulhandbuch ausgeführt:</a:t>
            </a:r>
          </a:p>
          <a:p>
            <a:endParaRPr lang="de-DE" sz="2000" dirty="0"/>
          </a:p>
          <a:p>
            <a:r>
              <a:rPr lang="de-DE" sz="2000" b="1" dirty="0"/>
              <a:t>- Umgang mit hilflosen Personen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475656" y="980728"/>
            <a:ext cx="6433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Beispiel Einsatzanlass „hilflose Personen“</a:t>
            </a:r>
          </a:p>
          <a:p>
            <a:endParaRPr lang="de-DE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268413"/>
            <a:ext cx="90519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860032" y="1268413"/>
            <a:ext cx="2077691" cy="3456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5220072" y="2636912"/>
            <a:ext cx="144016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r Verbinder 10"/>
          <p:cNvCxnSpPr/>
          <p:nvPr/>
        </p:nvCxnSpPr>
        <p:spPr bwMode="auto">
          <a:xfrm>
            <a:off x="5220072" y="3429000"/>
            <a:ext cx="108012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r Verbinder 7"/>
          <p:cNvCxnSpPr/>
          <p:nvPr/>
        </p:nvCxnSpPr>
        <p:spPr bwMode="auto">
          <a:xfrm>
            <a:off x="5220072" y="4221088"/>
            <a:ext cx="108012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7972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04893" y="2924944"/>
            <a:ext cx="7227548" cy="1708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2000" dirty="0"/>
              <a:t>In den </a:t>
            </a:r>
            <a:r>
              <a:rPr lang="de-DE" sz="2000" dirty="0">
                <a:solidFill>
                  <a:srgbClr val="FF0000"/>
                </a:solidFill>
              </a:rPr>
              <a:t>Theoriemodulen</a:t>
            </a:r>
            <a:r>
              <a:rPr lang="de-DE" sz="2000" dirty="0"/>
              <a:t> ergeben sich </a:t>
            </a:r>
            <a:r>
              <a:rPr lang="de-DE" sz="2000" dirty="0">
                <a:solidFill>
                  <a:srgbClr val="FF0000"/>
                </a:solidFill>
              </a:rPr>
              <a:t>inhaltliche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Verschiebungen</a:t>
            </a:r>
            <a:r>
              <a:rPr lang="de-DE" sz="2000" dirty="0"/>
              <a:t> bedingt durch</a:t>
            </a:r>
            <a:r>
              <a:rPr lang="de-DE" sz="2000" b="1" dirty="0"/>
              <a:t> </a:t>
            </a:r>
            <a:r>
              <a:rPr lang="de-DE" sz="2000" dirty="0"/>
              <a:t>den neuen Studienverlauf (Lage der Trainingsmodule) und </a:t>
            </a:r>
          </a:p>
          <a:p>
            <a:pPr>
              <a:spcAft>
                <a:spcPts val="0"/>
              </a:spcAft>
              <a:defRPr/>
            </a:pPr>
            <a:r>
              <a:rPr lang="de-DE" sz="2000" dirty="0"/>
              <a:t>eine </a:t>
            </a:r>
            <a:r>
              <a:rPr lang="de-DE" sz="2000" dirty="0">
                <a:solidFill>
                  <a:srgbClr val="FF0000"/>
                </a:solidFill>
              </a:rPr>
              <a:t>Intensivierung</a:t>
            </a:r>
            <a:r>
              <a:rPr lang="de-DE" sz="2000" dirty="0"/>
              <a:t> z.B. in den Kriminalitätsbereichen </a:t>
            </a:r>
          </a:p>
          <a:p>
            <a:pPr>
              <a:spcAft>
                <a:spcPts val="0"/>
              </a:spcAft>
              <a:defRPr/>
            </a:pPr>
            <a:r>
              <a:rPr lang="de-DE" sz="2000" dirty="0">
                <a:solidFill>
                  <a:srgbClr val="FF0000"/>
                </a:solidFill>
              </a:rPr>
              <a:t>PMK</a:t>
            </a:r>
            <a:r>
              <a:rPr lang="de-DE" sz="2000" dirty="0"/>
              <a:t> und </a:t>
            </a:r>
            <a:r>
              <a:rPr lang="de-DE" sz="2000" dirty="0">
                <a:solidFill>
                  <a:srgbClr val="FF0000"/>
                </a:solidFill>
              </a:rPr>
              <a:t>Cybercrime</a:t>
            </a:r>
            <a:r>
              <a:rPr lang="de-DE" sz="2000" dirty="0"/>
              <a:t>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304893" y="1496978"/>
            <a:ext cx="722754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Die </a:t>
            </a:r>
            <a:r>
              <a:rPr lang="de-DE" sz="2000" dirty="0">
                <a:solidFill>
                  <a:srgbClr val="FF0000"/>
                </a:solidFill>
              </a:rPr>
              <a:t>intensivsten Auswirkungen </a:t>
            </a:r>
            <a:r>
              <a:rPr lang="de-DE" sz="2000" dirty="0"/>
              <a:t>haben die Ergebnisse </a:t>
            </a:r>
          </a:p>
          <a:p>
            <a:r>
              <a:rPr lang="de-DE" sz="2000" dirty="0"/>
              <a:t>der</a:t>
            </a:r>
            <a:r>
              <a:rPr lang="de-DE" sz="2000" b="1" dirty="0"/>
              <a:t> </a:t>
            </a:r>
            <a:r>
              <a:rPr lang="de-DE" sz="2000" dirty="0"/>
              <a:t>Projektgruppe </a:t>
            </a:r>
            <a:r>
              <a:rPr lang="de-DE" sz="2000" dirty="0">
                <a:solidFill>
                  <a:srgbClr val="FF0000"/>
                </a:solidFill>
              </a:rPr>
              <a:t>auf</a:t>
            </a:r>
            <a:r>
              <a:rPr lang="de-DE" sz="2000" dirty="0"/>
              <a:t> das </a:t>
            </a:r>
            <a:r>
              <a:rPr lang="de-DE" sz="2000" dirty="0">
                <a:solidFill>
                  <a:srgbClr val="FF0000"/>
                </a:solidFill>
              </a:rPr>
              <a:t>Training und </a:t>
            </a:r>
            <a:r>
              <a:rPr lang="de-DE" sz="2000" dirty="0"/>
              <a:t>die </a:t>
            </a:r>
            <a:r>
              <a:rPr lang="de-DE" sz="2000" dirty="0">
                <a:solidFill>
                  <a:srgbClr val="FF0000"/>
                </a:solidFill>
              </a:rPr>
              <a:t>Praxis</a:t>
            </a:r>
            <a:r>
              <a:rPr lang="de-D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921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268413"/>
            <a:ext cx="90519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6038" y="1268413"/>
            <a:ext cx="2293714" cy="2520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395536" y="2492896"/>
            <a:ext cx="180020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r Verbinder 7"/>
          <p:cNvCxnSpPr/>
          <p:nvPr/>
        </p:nvCxnSpPr>
        <p:spPr bwMode="auto">
          <a:xfrm>
            <a:off x="395536" y="3212976"/>
            <a:ext cx="1008112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2415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7" y="764704"/>
            <a:ext cx="8006919" cy="54664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75656" y="1916832"/>
            <a:ext cx="6573981" cy="242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endParaRPr lang="de-DE" b="1" dirty="0"/>
          </a:p>
          <a:p>
            <a:pPr>
              <a:lnSpc>
                <a:spcPts val="2560"/>
              </a:lnSpc>
            </a:pPr>
            <a:r>
              <a:rPr lang="de-DE" b="1" dirty="0"/>
              <a:t>Zahl des Tages</a:t>
            </a:r>
          </a:p>
          <a:p>
            <a:pPr>
              <a:lnSpc>
                <a:spcPts val="2560"/>
              </a:lnSpc>
            </a:pPr>
            <a:endParaRPr lang="de-DE" dirty="0"/>
          </a:p>
          <a:p>
            <a:pPr>
              <a:lnSpc>
                <a:spcPts val="2560"/>
              </a:lnSpc>
            </a:pPr>
            <a:r>
              <a:rPr lang="de-DE" dirty="0"/>
              <a:t>Nach mindestens jedem </a:t>
            </a:r>
            <a:r>
              <a:rPr lang="de-DE" dirty="0">
                <a:solidFill>
                  <a:srgbClr val="FF0000"/>
                </a:solidFill>
              </a:rPr>
              <a:t>zweiten</a:t>
            </a:r>
            <a:r>
              <a:rPr lang="de-DE" dirty="0"/>
              <a:t> Bachelorabschluss </a:t>
            </a:r>
            <a:r>
              <a:rPr lang="de-DE" dirty="0">
                <a:solidFill>
                  <a:srgbClr val="FF0000"/>
                </a:solidFill>
              </a:rPr>
              <a:t>schließt</a:t>
            </a:r>
            <a:r>
              <a:rPr lang="de-DE" dirty="0"/>
              <a:t> </a:t>
            </a:r>
          </a:p>
          <a:p>
            <a:pPr>
              <a:lnSpc>
                <a:spcPts val="2560"/>
              </a:lnSpc>
            </a:pPr>
            <a:r>
              <a:rPr lang="de-DE" dirty="0"/>
              <a:t>die Absolventin/der Absolvent unmittelbar oder nach einer </a:t>
            </a:r>
          </a:p>
          <a:p>
            <a:pPr>
              <a:lnSpc>
                <a:spcPts val="2560"/>
              </a:lnSpc>
            </a:pPr>
            <a:r>
              <a:rPr lang="de-DE" dirty="0"/>
              <a:t>Phase der Berufstätigkeit </a:t>
            </a:r>
            <a:r>
              <a:rPr lang="de-DE" dirty="0">
                <a:solidFill>
                  <a:srgbClr val="FF0000"/>
                </a:solidFill>
              </a:rPr>
              <a:t>ein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Masterstudium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an</a:t>
            </a:r>
            <a:r>
              <a:rPr lang="de-DE" dirty="0"/>
              <a:t>.</a:t>
            </a:r>
          </a:p>
          <a:p>
            <a:pPr>
              <a:lnSpc>
                <a:spcPts val="256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22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://www.trinkwasser-wissen.net/config/media/images/683___Selecte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8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-99392"/>
            <a:ext cx="9231683" cy="6957392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539552" y="1196752"/>
            <a:ext cx="8682442" cy="3939540"/>
          </a:xfrm>
          <a:prstGeom prst="rect">
            <a:avLst/>
          </a:prstGeom>
          <a:noFill/>
          <a:effectLst>
            <a:glow rad="127000">
              <a:schemeClr val="accent1">
                <a:alpha val="12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2000" b="1" dirty="0"/>
              <a:t>§ 12 FHGöD NRW</a:t>
            </a:r>
            <a:br>
              <a:rPr lang="de-DE" sz="2000" b="1" dirty="0"/>
            </a:br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Der Fachbereichsrat hat folgende Aufgaben:</a:t>
            </a:r>
          </a:p>
          <a:p>
            <a:endParaRPr lang="de-DE" sz="20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/>
              <a:t>Beschlussfassung über die Studienordnung,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/>
              <a:t> ….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/>
              <a:t>Abstimmung der Studieninhalte auf die Erfordernisse der Praxis, </a:t>
            </a:r>
            <a:br>
              <a:rPr lang="de-DE" sz="2000" b="1" dirty="0"/>
            </a:br>
            <a:r>
              <a:rPr lang="de-DE" sz="2000" b="1" dirty="0"/>
              <a:t>… mit den in § 3 Abs. 1 Satz 6 genannten Gremien,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/>
              <a:t>…</a:t>
            </a:r>
          </a:p>
        </p:txBody>
      </p:sp>
      <p:cxnSp>
        <p:nvCxnSpPr>
          <p:cNvPr id="5" name="Gerader Verbinder 4"/>
          <p:cNvCxnSpPr/>
          <p:nvPr/>
        </p:nvCxnSpPr>
        <p:spPr bwMode="auto">
          <a:xfrm>
            <a:off x="971600" y="3212976"/>
            <a:ext cx="5328592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r Verbinder 10"/>
          <p:cNvCxnSpPr/>
          <p:nvPr/>
        </p:nvCxnSpPr>
        <p:spPr bwMode="auto">
          <a:xfrm>
            <a:off x="2555776" y="4581128"/>
            <a:ext cx="4464496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8072" y="1349896"/>
            <a:ext cx="7772400" cy="1143000"/>
          </a:xfrm>
        </p:spPr>
        <p:txBody>
          <a:bodyPr/>
          <a:lstStyle/>
          <a:p>
            <a:pPr algn="l"/>
            <a:r>
              <a:rPr lang="de-DE" sz="2600" b="1" dirty="0"/>
              <a:t>Die Studienordnung ist materielles Recht (Satzungen)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8072" y="2650592"/>
            <a:ext cx="7772400" cy="2218568"/>
          </a:xfrm>
        </p:spPr>
        <p:txBody>
          <a:bodyPr/>
          <a:lstStyle/>
          <a:p>
            <a:pPr marL="0" indent="0">
              <a:buNone/>
            </a:pPr>
            <a:r>
              <a:rPr lang="de-DE" sz="2600" dirty="0"/>
              <a:t>Die Studienordnung wird </a:t>
            </a:r>
            <a:r>
              <a:rPr lang="de-DE" sz="2600" dirty="0">
                <a:solidFill>
                  <a:schemeClr val="tx1"/>
                </a:solidFill>
              </a:rPr>
              <a:t>vom</a:t>
            </a:r>
            <a:r>
              <a:rPr lang="de-DE" sz="2600" b="1" dirty="0">
                <a:solidFill>
                  <a:srgbClr val="FF0000"/>
                </a:solidFill>
              </a:rPr>
              <a:t> </a:t>
            </a:r>
            <a:r>
              <a:rPr lang="de-DE" sz="2600" dirty="0">
                <a:solidFill>
                  <a:schemeClr val="tx1"/>
                </a:solidFill>
              </a:rPr>
              <a:t>Fachbereichsrat</a:t>
            </a:r>
            <a:r>
              <a:rPr lang="de-DE" sz="2600" b="1" dirty="0">
                <a:solidFill>
                  <a:srgbClr val="FF0000"/>
                </a:solidFill>
              </a:rPr>
              <a:t> </a:t>
            </a:r>
            <a:r>
              <a:rPr lang="de-DE" sz="2600" dirty="0"/>
              <a:t>Polizei </a:t>
            </a:r>
            <a:r>
              <a:rPr lang="de-DE" sz="2600" b="1" dirty="0">
                <a:solidFill>
                  <a:srgbClr val="FF0000"/>
                </a:solidFill>
              </a:rPr>
              <a:t>beschlossen</a:t>
            </a:r>
            <a:r>
              <a:rPr lang="de-DE" sz="2600" dirty="0"/>
              <a:t>;</a:t>
            </a:r>
          </a:p>
          <a:p>
            <a:pPr marL="0" indent="0">
              <a:buNone/>
            </a:pPr>
            <a:r>
              <a:rPr lang="de-DE" sz="2600" dirty="0"/>
              <a:t>ihr wird vom </a:t>
            </a:r>
            <a:r>
              <a:rPr lang="de-DE" sz="2600" dirty="0">
                <a:solidFill>
                  <a:schemeClr val="tx1"/>
                </a:solidFill>
              </a:rPr>
              <a:t>Senat</a:t>
            </a:r>
            <a:r>
              <a:rPr lang="de-DE" sz="2600" b="1" dirty="0">
                <a:solidFill>
                  <a:srgbClr val="FF0000"/>
                </a:solidFill>
              </a:rPr>
              <a:t> zugestimmt</a:t>
            </a:r>
            <a:r>
              <a:rPr lang="de-DE" sz="2600" dirty="0"/>
              <a:t> und </a:t>
            </a:r>
          </a:p>
          <a:p>
            <a:pPr marL="0" indent="0">
              <a:buNone/>
            </a:pPr>
            <a:r>
              <a:rPr lang="de-DE" sz="2600" dirty="0"/>
              <a:t>sie wird vom </a:t>
            </a:r>
            <a:r>
              <a:rPr lang="de-DE" sz="2600" dirty="0">
                <a:solidFill>
                  <a:schemeClr val="tx1"/>
                </a:solidFill>
              </a:rPr>
              <a:t>MIK</a:t>
            </a:r>
            <a:r>
              <a:rPr lang="de-DE" sz="2600" dirty="0"/>
              <a:t> </a:t>
            </a:r>
            <a:r>
              <a:rPr lang="de-DE" sz="2600" b="1" dirty="0">
                <a:solidFill>
                  <a:srgbClr val="FF0000"/>
                </a:solidFill>
              </a:rPr>
              <a:t>genehmigt</a:t>
            </a:r>
            <a:r>
              <a:rPr lang="de-DE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342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723122"/>
              </p:ext>
            </p:extLst>
          </p:nvPr>
        </p:nvGraphicFramePr>
        <p:xfrm>
          <a:off x="687161" y="764704"/>
          <a:ext cx="77768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971600" y="191683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</a:rPr>
              <a:t>Studierende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7161" y="357853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</a:rPr>
              <a:t>LAFP und </a:t>
            </a:r>
            <a:br>
              <a:rPr lang="de-DE" b="1" dirty="0">
                <a:latin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</a:rPr>
              <a:t>EuA-Behörden</a:t>
            </a:r>
          </a:p>
        </p:txBody>
      </p:sp>
    </p:spTree>
    <p:extLst>
      <p:ext uri="{BB962C8B-B14F-4D97-AF65-F5344CB8AC3E}">
        <p14:creationId xmlns:p14="http://schemas.microsoft.com/office/powerpoint/2010/main" val="3877302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59632" y="2420888"/>
            <a:ext cx="6934911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de-DE" sz="2400" b="1" dirty="0"/>
          </a:p>
          <a:p>
            <a:pPr algn="ctr"/>
            <a:r>
              <a:rPr lang="de-DE" sz="2400" b="1" dirty="0"/>
              <a:t>Hohes Niveau ist nicht Ziel der Studienreform,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400" b="1" dirty="0"/>
              <a:t>es ist ihr Ausgangspunkt!</a:t>
            </a:r>
          </a:p>
          <a:p>
            <a:pPr algn="ctr"/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82230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hteck 2"/>
          <p:cNvSpPr>
            <a:spLocks noChangeArrowheads="1"/>
          </p:cNvSpPr>
          <p:nvPr/>
        </p:nvSpPr>
        <p:spPr bwMode="auto">
          <a:xfrm>
            <a:off x="827088" y="1916832"/>
            <a:ext cx="8094662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endParaRPr lang="de-DE" altLang="de-DE" sz="2000" b="1" dirty="0"/>
          </a:p>
          <a:p>
            <a:pPr>
              <a:spcAft>
                <a:spcPts val="1200"/>
              </a:spcAft>
            </a:pPr>
            <a:r>
              <a:rPr lang="de-DE" altLang="de-DE" sz="2000" b="1" dirty="0"/>
              <a:t>Abschlussbericht PG </a:t>
            </a:r>
            <a:r>
              <a:rPr lang="de-DE" altLang="de-DE" sz="2000" dirty="0"/>
              <a:t>„</a:t>
            </a:r>
            <a:r>
              <a:rPr lang="de-DE" altLang="de-DE" sz="2000" b="1" dirty="0"/>
              <a:t>Ausbildungskapazitäten“ (Juli 2015)</a:t>
            </a:r>
            <a:endParaRPr lang="de-DE" altLang="de-DE" sz="2000" dirty="0"/>
          </a:p>
          <a:p>
            <a:r>
              <a:rPr lang="de-DE" altLang="de-DE" sz="2000" dirty="0"/>
              <a:t>Kapazitäten der Ausbildungsträger bei einer Erhöhung der Einstellungsermächtigung auf 1850 Stellen </a:t>
            </a:r>
            <a:r>
              <a:rPr lang="de-DE" altLang="de-DE" sz="2000" b="1" dirty="0">
                <a:latin typeface="Calibri" panose="020F0502020204030204" pitchFamily="34" charset="0"/>
              </a:rPr>
              <a:t> </a:t>
            </a:r>
          </a:p>
          <a:p>
            <a:endParaRPr lang="de-DE" altLang="de-DE" sz="2000" b="1" dirty="0">
              <a:latin typeface="Calibri" panose="020F0502020204030204" pitchFamily="34" charset="0"/>
            </a:endParaRPr>
          </a:p>
          <a:p>
            <a:endParaRPr lang="de-DE" altLang="de-DE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259632" y="889843"/>
            <a:ext cx="3456384" cy="6669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2400" b="1" dirty="0">
                <a:solidFill>
                  <a:schemeClr val="tx1"/>
                </a:solidFill>
              </a:rPr>
              <a:t>Projektauftrag </a:t>
            </a:r>
            <a:br>
              <a:rPr lang="de-DE" altLang="de-DE" sz="2400" b="1" dirty="0">
                <a:solidFill>
                  <a:schemeClr val="tx1"/>
                </a:solidFill>
              </a:rPr>
            </a:br>
            <a:endParaRPr lang="de-DE" altLang="de-DE" sz="2400" dirty="0">
              <a:solidFill>
                <a:schemeClr val="tx1"/>
              </a:solidFill>
            </a:endParaRPr>
          </a:p>
        </p:txBody>
      </p:sp>
      <p:sp>
        <p:nvSpPr>
          <p:cNvPr id="3075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539552" y="1988840"/>
            <a:ext cx="8229600" cy="3057674"/>
          </a:xfrm>
          <a:solidFill>
            <a:schemeClr val="bg1">
              <a:lumMod val="95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defRPr/>
            </a:pPr>
            <a:r>
              <a:rPr lang="de-DE" altLang="de-DE" sz="2000" dirty="0">
                <a:solidFill>
                  <a:schemeClr val="tx1"/>
                </a:solidFill>
                <a:sym typeface="Wingdings" pitchFamily="2" charset="2"/>
              </a:rPr>
              <a:t>Die zukünftige Studienstruktur soll </a:t>
            </a:r>
            <a:r>
              <a:rPr lang="de-DE" altLang="de-DE" sz="2000" b="1" dirty="0">
                <a:solidFill>
                  <a:srgbClr val="FF0000"/>
                </a:solidFill>
                <a:sym typeface="Wingdings" pitchFamily="2" charset="2"/>
              </a:rPr>
              <a:t>flexibel ohne weitere Anpassung der </a:t>
            </a:r>
            <a:r>
              <a:rPr lang="de-DE" altLang="de-DE" sz="2000" b="1" dirty="0" err="1">
                <a:solidFill>
                  <a:srgbClr val="FF0000"/>
                </a:solidFill>
                <a:sym typeface="Wingdings" pitchFamily="2" charset="2"/>
              </a:rPr>
              <a:t>StudienO</a:t>
            </a:r>
            <a:r>
              <a:rPr lang="de-DE" altLang="de-DE" sz="2000" b="1" dirty="0">
                <a:solidFill>
                  <a:srgbClr val="FF0000"/>
                </a:solidFill>
                <a:sym typeface="Wingdings" pitchFamily="2" charset="2"/>
              </a:rPr>
              <a:t> und des Studienverlaufs auf Erhöhungen oder Verringerung der Einstellungsermächtigungen</a:t>
            </a:r>
            <a:r>
              <a:rPr lang="de-DE" altLang="de-DE" sz="2000" dirty="0">
                <a:solidFill>
                  <a:schemeClr val="tx1"/>
                </a:solidFill>
                <a:sym typeface="Wingdings" pitchFamily="2" charset="2"/>
              </a:rPr>
              <a:t> anwendbar sein</a:t>
            </a:r>
          </a:p>
          <a:p>
            <a:pPr>
              <a:spcAft>
                <a:spcPts val="1200"/>
              </a:spcAft>
              <a:defRPr/>
            </a:pPr>
            <a:r>
              <a:rPr lang="de-DE" altLang="de-DE" sz="2000" b="1" dirty="0">
                <a:solidFill>
                  <a:srgbClr val="FF0000"/>
                </a:solidFill>
              </a:rPr>
              <a:t>Optimierung der Auslastung der Trainingsressourcen </a:t>
            </a:r>
            <a:r>
              <a:rPr lang="de-DE" altLang="de-DE" sz="2000" dirty="0">
                <a:solidFill>
                  <a:schemeClr val="tx1"/>
                </a:solidFill>
              </a:rPr>
              <a:t>bei gleichzeitigem </a:t>
            </a:r>
            <a:r>
              <a:rPr lang="de-DE" altLang="de-DE" sz="2000" b="1" dirty="0">
                <a:solidFill>
                  <a:srgbClr val="FF0000"/>
                </a:solidFill>
              </a:rPr>
              <a:t>Erhalt der Qualität der Ausbildung </a:t>
            </a:r>
          </a:p>
          <a:p>
            <a:pPr>
              <a:spcAft>
                <a:spcPts val="1200"/>
              </a:spcAft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Untersuchung ob die </a:t>
            </a:r>
            <a:r>
              <a:rPr lang="de-DE" altLang="de-DE" sz="2000" b="1" dirty="0">
                <a:solidFill>
                  <a:srgbClr val="FF0000"/>
                </a:solidFill>
              </a:rPr>
              <a:t>Kompetenz</a:t>
            </a:r>
            <a:r>
              <a:rPr lang="de-DE" altLang="de-DE" sz="2000" dirty="0">
                <a:solidFill>
                  <a:schemeClr val="tx1"/>
                </a:solidFill>
              </a:rPr>
              <a:t> der </a:t>
            </a:r>
            <a:r>
              <a:rPr lang="de-DE" altLang="de-DE" sz="2000" b="1" dirty="0">
                <a:solidFill>
                  <a:srgbClr val="FF0000"/>
                </a:solidFill>
              </a:rPr>
              <a:t>Studierenden im Bereich der Kriminalitätsbekämpfung gesteigert </a:t>
            </a:r>
            <a:r>
              <a:rPr lang="de-DE" altLang="de-DE" sz="2000" dirty="0">
                <a:solidFill>
                  <a:schemeClr val="tx1"/>
                </a:solidFill>
              </a:rPr>
              <a:t>werden kann (unter Beibehaltung </a:t>
            </a:r>
            <a:br>
              <a:rPr lang="de-DE" altLang="de-DE" sz="2000" dirty="0">
                <a:solidFill>
                  <a:schemeClr val="tx1"/>
                </a:solidFill>
              </a:rPr>
            </a:br>
            <a:r>
              <a:rPr lang="de-DE" altLang="de-DE" sz="2000" dirty="0">
                <a:solidFill>
                  <a:schemeClr val="tx1"/>
                </a:solidFill>
              </a:rPr>
              <a:t>§ 1 VAPPol BA in der bisherigen Fassung)</a:t>
            </a:r>
          </a:p>
          <a:p>
            <a:pPr marL="0" indent="0">
              <a:buFontTx/>
              <a:buNone/>
              <a:defRPr/>
            </a:pPr>
            <a:endParaRPr lang="de-DE" altLang="de-D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93663"/>
            <a:ext cx="5689600" cy="742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411760" y="1989138"/>
            <a:ext cx="863600" cy="1316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275360" y="3213100"/>
            <a:ext cx="865188" cy="1463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140548" y="2022474"/>
            <a:ext cx="935037" cy="4574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Präsentation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Standard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Bildschirmpräsentation (4:3)</PresentationFormat>
  <Paragraphs>52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Comic Sans MS</vt:lpstr>
      <vt:lpstr>Wingdings</vt:lpstr>
      <vt:lpstr>Präsentation4</vt:lpstr>
      <vt:lpstr>PowerPoint-Präsentation</vt:lpstr>
      <vt:lpstr>PowerPoint-Präsentation</vt:lpstr>
      <vt:lpstr>PowerPoint-Präsentation</vt:lpstr>
      <vt:lpstr>Die Studienordnung ist materielles Recht (Satzungen)</vt:lpstr>
      <vt:lpstr>PowerPoint-Präsentation</vt:lpstr>
      <vt:lpstr>PowerPoint-Präsentation</vt:lpstr>
      <vt:lpstr>PowerPoint-Präsentation</vt:lpstr>
      <vt:lpstr>Projektauftrag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Pollmeier</dc:creator>
  <cp:lastModifiedBy>Sandra Anders</cp:lastModifiedBy>
  <cp:revision>298</cp:revision>
  <cp:lastPrinted>2016-04-22T05:48:06Z</cp:lastPrinted>
  <dcterms:created xsi:type="dcterms:W3CDTF">2005-05-11T18:31:56Z</dcterms:created>
  <dcterms:modified xsi:type="dcterms:W3CDTF">2016-04-22T07:26:44Z</dcterms:modified>
</cp:coreProperties>
</file>